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3"/>
  </p:notesMasterIdLst>
  <p:sldIdLst>
    <p:sldId id="256" r:id="rId2"/>
    <p:sldId id="257" r:id="rId3"/>
    <p:sldId id="258" r:id="rId4"/>
    <p:sldId id="259" r:id="rId5"/>
    <p:sldId id="260" r:id="rId6"/>
    <p:sldId id="261" r:id="rId7"/>
    <p:sldId id="270" r:id="rId8"/>
    <p:sldId id="269" r:id="rId9"/>
    <p:sldId id="262" r:id="rId10"/>
    <p:sldId id="271" r:id="rId11"/>
    <p:sldId id="263" r:id="rId12"/>
    <p:sldId id="264" r:id="rId13"/>
    <p:sldId id="266" r:id="rId14"/>
    <p:sldId id="272" r:id="rId15"/>
    <p:sldId id="273" r:id="rId16"/>
    <p:sldId id="267" r:id="rId17"/>
    <p:sldId id="265" r:id="rId18"/>
    <p:sldId id="274" r:id="rId19"/>
    <p:sldId id="268" r:id="rId20"/>
    <p:sldId id="285" r:id="rId21"/>
    <p:sldId id="280" r:id="rId22"/>
    <p:sldId id="281" r:id="rId23"/>
    <p:sldId id="283" r:id="rId24"/>
    <p:sldId id="286" r:id="rId25"/>
    <p:sldId id="278" r:id="rId26"/>
    <p:sldId id="276" r:id="rId27"/>
    <p:sldId id="282" r:id="rId28"/>
    <p:sldId id="287" r:id="rId29"/>
    <p:sldId id="279" r:id="rId30"/>
    <p:sldId id="284" r:id="rId31"/>
    <p:sldId id="288"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0000"/>
    <a:srgbClr val="003300"/>
    <a:srgbClr val="000099"/>
    <a:srgbClr val="3E3D2D"/>
    <a:srgbClr val="77779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9753" autoAdjust="0"/>
  </p:normalViewPr>
  <p:slideViewPr>
    <p:cSldViewPr>
      <p:cViewPr>
        <p:scale>
          <a:sx n="100" d="100"/>
          <a:sy n="100" d="100"/>
        </p:scale>
        <p:origin x="-1308" y="-12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6131FC1-0EDC-4C33-8756-F52C9C9F9885}" type="datetimeFigureOut">
              <a:rPr lang="en-US"/>
              <a:pPr>
                <a:defRPr/>
              </a:pPr>
              <a:t>4/29/2011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30D74C4-28B9-463D-B5C9-631B94A8994E}" type="slidenum">
              <a:rPr lang="en-US"/>
              <a:pPr>
                <a:defRPr/>
              </a:pPr>
              <a:t>‹#›</a:t>
            </a:fld>
            <a:endParaRPr lang="en-US"/>
          </a:p>
        </p:txBody>
      </p:sp>
    </p:spTree>
    <p:extLst>
      <p:ext uri="{BB962C8B-B14F-4D97-AF65-F5344CB8AC3E}">
        <p14:creationId xmlns="" xmlns:p14="http://schemas.microsoft.com/office/powerpoint/2010/main" val="15261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Good morning/afternoon.  We represent the Human Occupied Modular Environment, or HOME, group from Roger Williams University, and will be presenting on our paper submission, “Electrical Research of the HOME”.  I’m Henry Trimbach, and these are my teammates, Lauren Norman, Jason Siwek, and Heather Moulton.</a:t>
            </a:r>
          </a:p>
        </p:txBody>
      </p:sp>
      <p:sp>
        <p:nvSpPr>
          <p:cNvPr id="317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1" hangingPunct="1"/>
            <a:fld id="{63C6CF54-FD50-49E0-959E-59BA20DFE59E}"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09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1" hangingPunct="1"/>
            <a:fld id="{A4DEE263-3C50-4C5F-8FBB-CA3E4C7263AA}"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9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1" hangingPunct="1"/>
            <a:fld id="{94E739E9-8383-4A45-B32C-C447C6943E8F}"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1" hangingPunct="1"/>
            <a:fld id="{EB649B2B-3673-4D6F-9558-B5A520DD660E}"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40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1" hangingPunct="1"/>
            <a:fld id="{4DF87281-1967-4B23-A296-6120C88B7E29}"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1" hangingPunct="1"/>
            <a:fld id="{6D428C45-3D92-4255-BD11-29AF4A541E96}"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1" hangingPunct="1"/>
            <a:fld id="{D5C753F5-3B9D-463D-81E5-23D18273097A}" type="slidenum">
              <a:rPr lang="en-US" smtClean="0"/>
              <a:pPr eaLnBrk="1" hangingPunct="1"/>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71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1" hangingPunct="1"/>
            <a:fld id="{4517AEAA-F58A-4310-B34E-17C40C78FD54}" type="slidenum">
              <a:rPr lang="en-US" smtClean="0"/>
              <a:pPr eaLnBrk="1" hangingPunct="1"/>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1" hangingPunct="1"/>
            <a:fld id="{8F8A26FF-299C-41AC-8F57-C35AA5C0118F}" type="slidenum">
              <a:rPr lang="en-US" smtClean="0"/>
              <a:pPr eaLnBrk="1" hangingPunct="1"/>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1" hangingPunct="1"/>
            <a:fld id="{6B2D7BA4-41C3-4A9E-9B91-8DB7C253F27C}" type="slidenum">
              <a:rPr lang="en-US" smtClean="0"/>
              <a:pPr eaLnBrk="1" hangingPunct="1"/>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1" hangingPunct="1"/>
            <a:fld id="{6BDD1C99-3117-40F0-A2BE-FCD576A4CB4B}" type="slidenum">
              <a:rPr lang="en-US" smtClean="0"/>
              <a:pPr eaLnBrk="1" hangingPunct="1"/>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1" hangingPunct="1"/>
            <a:fld id="{1B6D19F1-0693-4BCC-95C4-EF9DA9757C6E}"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1" hangingPunct="1"/>
            <a:fld id="{BA0953C6-BBBC-430C-8921-67B02EBC707D}"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1" hangingPunct="1"/>
            <a:fld id="{6DDB42A4-230D-4D16-948E-97BBEB2FCC97}"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1" hangingPunct="1"/>
            <a:fld id="{7FE74786-98DB-45C0-9E2E-F47458878F84}"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1" hangingPunct="1"/>
            <a:fld id="{34E83808-8330-4E07-BC5D-9A2A775AF22C}"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1" hangingPunct="1"/>
            <a:fld id="{97F264B0-56B5-4275-B81C-34D3CBA17E87}"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 name="Group 47"/>
          <p:cNvGrpSpPr>
            <a:grpSpLocks/>
          </p:cNvGrpSpPr>
          <p:nvPr/>
        </p:nvGrpSpPr>
        <p:grpSpPr bwMode="auto">
          <a:xfrm>
            <a:off x="-382588" y="0"/>
            <a:ext cx="9932988" cy="6858000"/>
            <a:chOff x="-382404" y="0"/>
            <a:chExt cx="9932332" cy="6858000"/>
          </a:xfrm>
        </p:grpSpPr>
        <p:grpSp>
          <p:nvGrpSpPr>
            <p:cNvPr id="3" name="Group 44"/>
            <p:cNvGrpSpPr>
              <a:grpSpLocks/>
            </p:cNvGrpSpPr>
            <p:nvPr/>
          </p:nvGrpSpPr>
          <p:grpSpPr bwMode="auto">
            <a:xfrm>
              <a:off x="159" y="0"/>
              <a:ext cx="9143396" cy="6858000"/>
              <a:chOff x="159" y="0"/>
              <a:chExt cx="9143396" cy="6858000"/>
            </a:xfrm>
          </p:grpSpPr>
          <p:grpSp>
            <p:nvGrpSpPr>
              <p:cNvPr id="26" name="Group 4"/>
              <p:cNvGrpSpPr>
                <a:grpSpLocks/>
              </p:cNvGrpSpPr>
              <p:nvPr/>
            </p:nvGrpSpPr>
            <p:grpSpPr bwMode="auto">
              <a:xfrm>
                <a:off x="159" y="0"/>
                <a:ext cx="2514434" cy="6858000"/>
                <a:chOff x="159" y="0"/>
                <a:chExt cx="2514434" cy="6858000"/>
              </a:xfrm>
            </p:grpSpPr>
            <p:sp>
              <p:nvSpPr>
                <p:cNvPr id="38" name="Rectangle 37"/>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7" name="Group 5"/>
              <p:cNvGrpSpPr>
                <a:grpSpLocks/>
              </p:cNvGrpSpPr>
              <p:nvPr/>
            </p:nvGrpSpPr>
            <p:grpSpPr bwMode="auto">
              <a:xfrm>
                <a:off x="422406" y="0"/>
                <a:ext cx="2514434" cy="6858000"/>
                <a:chOff x="-504" y="0"/>
                <a:chExt cx="2514434" cy="6858000"/>
              </a:xfrm>
            </p:grpSpPr>
            <p:sp>
              <p:nvSpPr>
                <p:cNvPr id="35" name="Rectangle 3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8" name="Group 9"/>
              <p:cNvGrpSpPr>
                <a:grpSpLocks/>
              </p:cNvGrpSpPr>
              <p:nvPr/>
            </p:nvGrpSpPr>
            <p:grpSpPr bwMode="auto">
              <a:xfrm rot="10800000">
                <a:off x="6629121" y="0"/>
                <a:ext cx="2514434" cy="6858000"/>
                <a:chOff x="445" y="0"/>
                <a:chExt cx="2514434" cy="6858000"/>
              </a:xfrm>
            </p:grpSpPr>
            <p:sp>
              <p:nvSpPr>
                <p:cNvPr id="32" name="Rectangle 31"/>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9" name="Rectangle 28"/>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Freeform 3"/>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 name="Freeform 4"/>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 name="Freeform 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6"/>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7"/>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Hexagon 8"/>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Hexagon 9"/>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Hexagon 10"/>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xagon 11"/>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13"/>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15"/>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Hexagon 16"/>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Freeform 23"/>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Freeform 24"/>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1" name="Rectangle 40"/>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41"/>
          <p:cNvSpPr/>
          <p:nvPr/>
        </p:nvSpPr>
        <p:spPr>
          <a:xfrm>
            <a:off x="4649788" y="-22225"/>
            <a:ext cx="3505200" cy="2044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42"/>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 xmlns:p14="http://schemas.microsoft.com/office/powerpoint/2010/main" val="1461951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575" y="223838"/>
            <a:ext cx="2133600" cy="365125"/>
          </a:xfrm>
          <a:prstGeom prst="rect">
            <a:avLst/>
          </a:prstGeom>
        </p:spPr>
        <p:txBody>
          <a:bodyPr/>
          <a:lstStyle>
            <a:lvl1pPr fontAlgn="auto">
              <a:spcBef>
                <a:spcPts val="0"/>
              </a:spcBef>
              <a:spcAft>
                <a:spcPts val="0"/>
              </a:spcAft>
              <a:defRPr>
                <a:latin typeface="+mn-lt"/>
              </a:defRPr>
            </a:lvl1pPr>
          </a:lstStyle>
          <a:p>
            <a:pPr>
              <a:defRPr/>
            </a:pPr>
            <a:fld id="{27561258-1B7A-4626-98B4-F6AB8D71A676}" type="datetimeFigureOut">
              <a:rPr lang="en-US"/>
              <a:pPr>
                <a:defRPr/>
              </a:pPr>
              <a:t>4/29/2011</a:t>
            </a:fld>
            <a:endParaRPr lang="en-US"/>
          </a:p>
        </p:txBody>
      </p:sp>
      <p:sp>
        <p:nvSpPr>
          <p:cNvPr id="5" name="Footer Placeholder 4"/>
          <p:cNvSpPr>
            <a:spLocks noGrp="1"/>
          </p:cNvSpPr>
          <p:nvPr>
            <p:ph type="ftr" sz="quarter" idx="11"/>
          </p:nvPr>
        </p:nvSpPr>
        <p:spPr>
          <a:xfrm>
            <a:off x="4641850" y="5851525"/>
            <a:ext cx="3502025"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4649788" y="223838"/>
            <a:ext cx="1331912" cy="365125"/>
          </a:xfrm>
          <a:prstGeom prst="rect">
            <a:avLst/>
          </a:prstGeom>
        </p:spPr>
        <p:txBody>
          <a:bodyPr/>
          <a:lstStyle>
            <a:lvl1pPr fontAlgn="auto">
              <a:spcBef>
                <a:spcPts val="0"/>
              </a:spcBef>
              <a:spcAft>
                <a:spcPts val="0"/>
              </a:spcAft>
              <a:defRPr>
                <a:latin typeface="+mn-lt"/>
              </a:defRPr>
            </a:lvl1pPr>
          </a:lstStyle>
          <a:p>
            <a:pPr>
              <a:defRPr/>
            </a:pPr>
            <a:fld id="{B5ED3389-9046-4B55-8B40-65C257528BC0}" type="slidenum">
              <a:rPr lang="en-US"/>
              <a:pPr>
                <a:defRPr/>
              </a:pPr>
              <a:t>‹#›</a:t>
            </a:fld>
            <a:endParaRPr lang="en-US"/>
          </a:p>
        </p:txBody>
      </p:sp>
    </p:spTree>
    <p:extLst>
      <p:ext uri="{BB962C8B-B14F-4D97-AF65-F5344CB8AC3E}">
        <p14:creationId xmlns="" xmlns:p14="http://schemas.microsoft.com/office/powerpoint/2010/main" val="386811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575" y="223838"/>
            <a:ext cx="2133600" cy="365125"/>
          </a:xfrm>
          <a:prstGeom prst="rect">
            <a:avLst/>
          </a:prstGeom>
        </p:spPr>
        <p:txBody>
          <a:bodyPr/>
          <a:lstStyle>
            <a:lvl1pPr fontAlgn="auto">
              <a:spcBef>
                <a:spcPts val="0"/>
              </a:spcBef>
              <a:spcAft>
                <a:spcPts val="0"/>
              </a:spcAft>
              <a:defRPr>
                <a:latin typeface="+mn-lt"/>
              </a:defRPr>
            </a:lvl1pPr>
          </a:lstStyle>
          <a:p>
            <a:pPr>
              <a:defRPr/>
            </a:pPr>
            <a:fld id="{34F50FDE-5F16-4448-A8B7-323681306BCB}" type="datetimeFigureOut">
              <a:rPr lang="en-US"/>
              <a:pPr>
                <a:defRPr/>
              </a:pPr>
              <a:t>4/29/2011</a:t>
            </a:fld>
            <a:endParaRPr lang="en-US"/>
          </a:p>
        </p:txBody>
      </p:sp>
      <p:sp>
        <p:nvSpPr>
          <p:cNvPr id="5" name="Footer Placeholder 4"/>
          <p:cNvSpPr>
            <a:spLocks noGrp="1"/>
          </p:cNvSpPr>
          <p:nvPr>
            <p:ph type="ftr" sz="quarter" idx="11"/>
          </p:nvPr>
        </p:nvSpPr>
        <p:spPr>
          <a:xfrm>
            <a:off x="4641850" y="5851525"/>
            <a:ext cx="3502025"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4649788" y="223838"/>
            <a:ext cx="1331912" cy="365125"/>
          </a:xfrm>
          <a:prstGeom prst="rect">
            <a:avLst/>
          </a:prstGeom>
        </p:spPr>
        <p:txBody>
          <a:bodyPr/>
          <a:lstStyle>
            <a:lvl1pPr fontAlgn="auto">
              <a:spcBef>
                <a:spcPts val="0"/>
              </a:spcBef>
              <a:spcAft>
                <a:spcPts val="0"/>
              </a:spcAft>
              <a:defRPr>
                <a:latin typeface="+mn-lt"/>
              </a:defRPr>
            </a:lvl1pPr>
          </a:lstStyle>
          <a:p>
            <a:pPr>
              <a:defRPr/>
            </a:pPr>
            <a:fld id="{DB285669-C886-4E0C-9277-CFCF42C82B0E}" type="slidenum">
              <a:rPr lang="en-US"/>
              <a:pPr>
                <a:defRPr/>
              </a:pPr>
              <a:t>‹#›</a:t>
            </a:fld>
            <a:endParaRPr lang="en-US"/>
          </a:p>
        </p:txBody>
      </p:sp>
    </p:spTree>
    <p:extLst>
      <p:ext uri="{BB962C8B-B14F-4D97-AF65-F5344CB8AC3E}">
        <p14:creationId xmlns="" xmlns:p14="http://schemas.microsoft.com/office/powerpoint/2010/main" val="7759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658" y="838200"/>
            <a:ext cx="7812762" cy="685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43000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575" y="223838"/>
            <a:ext cx="2133600" cy="365125"/>
          </a:xfrm>
          <a:prstGeom prst="rect">
            <a:avLst/>
          </a:prstGeom>
        </p:spPr>
        <p:txBody>
          <a:bodyPr/>
          <a:lstStyle>
            <a:lvl1pPr fontAlgn="auto">
              <a:spcBef>
                <a:spcPts val="0"/>
              </a:spcBef>
              <a:spcAft>
                <a:spcPts val="0"/>
              </a:spcAft>
              <a:defRPr>
                <a:latin typeface="+mn-lt"/>
              </a:defRPr>
            </a:lvl1pPr>
          </a:lstStyle>
          <a:p>
            <a:pPr>
              <a:defRPr/>
            </a:pPr>
            <a:fld id="{26C21946-22BC-4C3E-869B-608B0255F2AC}" type="datetimeFigureOut">
              <a:rPr lang="en-US"/>
              <a:pPr>
                <a:defRPr/>
              </a:pPr>
              <a:t>4/29/2011</a:t>
            </a:fld>
            <a:endParaRPr lang="en-US"/>
          </a:p>
        </p:txBody>
      </p:sp>
      <p:sp>
        <p:nvSpPr>
          <p:cNvPr id="5" name="Footer Placeholder 4"/>
          <p:cNvSpPr>
            <a:spLocks noGrp="1"/>
          </p:cNvSpPr>
          <p:nvPr>
            <p:ph type="ftr" sz="quarter" idx="11"/>
          </p:nvPr>
        </p:nvSpPr>
        <p:spPr>
          <a:xfrm>
            <a:off x="4641850" y="5851525"/>
            <a:ext cx="3502025"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4649788" y="223838"/>
            <a:ext cx="1331912" cy="365125"/>
          </a:xfrm>
          <a:prstGeom prst="rect">
            <a:avLst/>
          </a:prstGeom>
        </p:spPr>
        <p:txBody>
          <a:bodyPr/>
          <a:lstStyle>
            <a:lvl1pPr fontAlgn="auto">
              <a:spcBef>
                <a:spcPts val="0"/>
              </a:spcBef>
              <a:spcAft>
                <a:spcPts val="0"/>
              </a:spcAft>
              <a:defRPr>
                <a:latin typeface="+mn-lt"/>
              </a:defRPr>
            </a:lvl1pPr>
          </a:lstStyle>
          <a:p>
            <a:pPr>
              <a:defRPr/>
            </a:pPr>
            <a:fld id="{DAC5FDFD-FDF6-482D-BF89-2C9972151B45}" type="slidenum">
              <a:rPr lang="en-US"/>
              <a:pPr>
                <a:defRPr/>
              </a:pPr>
              <a:t>‹#›</a:t>
            </a:fld>
            <a:endParaRPr lang="en-US"/>
          </a:p>
        </p:txBody>
      </p:sp>
    </p:spTree>
    <p:extLst>
      <p:ext uri="{BB962C8B-B14F-4D97-AF65-F5344CB8AC3E}">
        <p14:creationId xmlns="" xmlns:p14="http://schemas.microsoft.com/office/powerpoint/2010/main" val="255934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812762" cy="685800"/>
          </a:xfrm>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a:xfrm>
            <a:off x="5997575" y="223838"/>
            <a:ext cx="2133600" cy="365125"/>
          </a:xfrm>
          <a:prstGeom prst="rect">
            <a:avLst/>
          </a:prstGeom>
        </p:spPr>
        <p:txBody>
          <a:bodyPr/>
          <a:lstStyle>
            <a:lvl1pPr fontAlgn="auto">
              <a:spcBef>
                <a:spcPts val="0"/>
              </a:spcBef>
              <a:spcAft>
                <a:spcPts val="0"/>
              </a:spcAft>
              <a:defRPr>
                <a:latin typeface="+mn-lt"/>
              </a:defRPr>
            </a:lvl1pPr>
          </a:lstStyle>
          <a:p>
            <a:pPr>
              <a:defRPr/>
            </a:pPr>
            <a:fld id="{34152C75-4DE3-40F1-A06E-B8E16BFED56F}" type="datetimeFigureOut">
              <a:rPr lang="en-US"/>
              <a:pPr>
                <a:defRPr/>
              </a:pPr>
              <a:t>4/29/2011</a:t>
            </a:fld>
            <a:endParaRPr lang="en-US"/>
          </a:p>
        </p:txBody>
      </p:sp>
      <p:sp>
        <p:nvSpPr>
          <p:cNvPr id="6" name="Footer Placeholder 5"/>
          <p:cNvSpPr>
            <a:spLocks noGrp="1"/>
          </p:cNvSpPr>
          <p:nvPr>
            <p:ph type="ftr" sz="quarter" idx="16"/>
          </p:nvPr>
        </p:nvSpPr>
        <p:spPr>
          <a:xfrm>
            <a:off x="4641850" y="5851525"/>
            <a:ext cx="3502025"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7"/>
          </p:nvPr>
        </p:nvSpPr>
        <p:spPr>
          <a:xfrm>
            <a:off x="4649788" y="223838"/>
            <a:ext cx="1331912" cy="365125"/>
          </a:xfrm>
          <a:prstGeom prst="rect">
            <a:avLst/>
          </a:prstGeom>
        </p:spPr>
        <p:txBody>
          <a:bodyPr/>
          <a:lstStyle>
            <a:lvl1pPr fontAlgn="auto">
              <a:spcBef>
                <a:spcPts val="0"/>
              </a:spcBef>
              <a:spcAft>
                <a:spcPts val="0"/>
              </a:spcAft>
              <a:defRPr>
                <a:latin typeface="+mn-lt"/>
              </a:defRPr>
            </a:lvl1pPr>
          </a:lstStyle>
          <a:p>
            <a:pPr>
              <a:defRPr/>
            </a:pPr>
            <a:fld id="{978271B5-9830-429F-B21A-C1479F23B5AC}" type="slidenum">
              <a:rPr lang="en-US"/>
              <a:pPr>
                <a:defRPr/>
              </a:pPr>
              <a:t>‹#›</a:t>
            </a:fld>
            <a:endParaRPr lang="en-US"/>
          </a:p>
        </p:txBody>
      </p:sp>
    </p:spTree>
    <p:extLst>
      <p:ext uri="{BB962C8B-B14F-4D97-AF65-F5344CB8AC3E}">
        <p14:creationId xmlns="" xmlns:p14="http://schemas.microsoft.com/office/powerpoint/2010/main" val="191987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575" y="223838"/>
            <a:ext cx="2133600" cy="365125"/>
          </a:xfrm>
          <a:prstGeom prst="rect">
            <a:avLst/>
          </a:prstGeom>
        </p:spPr>
        <p:txBody>
          <a:bodyPr/>
          <a:lstStyle>
            <a:lvl1pPr fontAlgn="auto">
              <a:spcBef>
                <a:spcPts val="0"/>
              </a:spcBef>
              <a:spcAft>
                <a:spcPts val="0"/>
              </a:spcAft>
              <a:defRPr>
                <a:latin typeface="+mn-lt"/>
              </a:defRPr>
            </a:lvl1pPr>
          </a:lstStyle>
          <a:p>
            <a:pPr>
              <a:defRPr/>
            </a:pPr>
            <a:fld id="{7E63A723-69E8-4941-87FE-D9F6FD89EAC4}" type="datetimeFigureOut">
              <a:rPr lang="en-US"/>
              <a:pPr>
                <a:defRPr/>
              </a:pPr>
              <a:t>4/29/2011</a:t>
            </a:fld>
            <a:endParaRPr lang="en-US"/>
          </a:p>
        </p:txBody>
      </p:sp>
      <p:sp>
        <p:nvSpPr>
          <p:cNvPr id="8" name="Footer Placeholder 7"/>
          <p:cNvSpPr>
            <a:spLocks noGrp="1"/>
          </p:cNvSpPr>
          <p:nvPr>
            <p:ph type="ftr" sz="quarter" idx="11"/>
          </p:nvPr>
        </p:nvSpPr>
        <p:spPr>
          <a:xfrm>
            <a:off x="4641850" y="5851525"/>
            <a:ext cx="3502025"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4649788" y="223838"/>
            <a:ext cx="1331912" cy="365125"/>
          </a:xfrm>
          <a:prstGeom prst="rect">
            <a:avLst/>
          </a:prstGeom>
        </p:spPr>
        <p:txBody>
          <a:bodyPr/>
          <a:lstStyle>
            <a:lvl1pPr fontAlgn="auto">
              <a:spcBef>
                <a:spcPts val="0"/>
              </a:spcBef>
              <a:spcAft>
                <a:spcPts val="0"/>
              </a:spcAft>
              <a:defRPr>
                <a:latin typeface="+mn-lt"/>
              </a:defRPr>
            </a:lvl1pPr>
          </a:lstStyle>
          <a:p>
            <a:pPr>
              <a:defRPr/>
            </a:pPr>
            <a:fld id="{B801018D-4C92-4DFC-8C03-3B0EC752C717}" type="slidenum">
              <a:rPr lang="en-US"/>
              <a:pPr>
                <a:defRPr/>
              </a:pPr>
              <a:t>‹#›</a:t>
            </a:fld>
            <a:endParaRPr lang="en-US"/>
          </a:p>
        </p:txBody>
      </p:sp>
    </p:spTree>
    <p:extLst>
      <p:ext uri="{BB962C8B-B14F-4D97-AF65-F5344CB8AC3E}">
        <p14:creationId xmlns="" xmlns:p14="http://schemas.microsoft.com/office/powerpoint/2010/main" val="316745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575" y="223838"/>
            <a:ext cx="2133600" cy="365125"/>
          </a:xfrm>
          <a:prstGeom prst="rect">
            <a:avLst/>
          </a:prstGeom>
        </p:spPr>
        <p:txBody>
          <a:bodyPr/>
          <a:lstStyle>
            <a:lvl1pPr fontAlgn="auto">
              <a:spcBef>
                <a:spcPts val="0"/>
              </a:spcBef>
              <a:spcAft>
                <a:spcPts val="0"/>
              </a:spcAft>
              <a:defRPr>
                <a:latin typeface="+mn-lt"/>
              </a:defRPr>
            </a:lvl1pPr>
          </a:lstStyle>
          <a:p>
            <a:pPr>
              <a:defRPr/>
            </a:pPr>
            <a:fld id="{81360B07-6592-415B-8B73-7FE9FC296538}" type="datetimeFigureOut">
              <a:rPr lang="en-US"/>
              <a:pPr>
                <a:defRPr/>
              </a:pPr>
              <a:t>4/29/2011</a:t>
            </a:fld>
            <a:endParaRPr lang="en-US"/>
          </a:p>
        </p:txBody>
      </p:sp>
      <p:sp>
        <p:nvSpPr>
          <p:cNvPr id="4" name="Footer Placeholder 3"/>
          <p:cNvSpPr>
            <a:spLocks noGrp="1"/>
          </p:cNvSpPr>
          <p:nvPr>
            <p:ph type="ftr" sz="quarter" idx="11"/>
          </p:nvPr>
        </p:nvSpPr>
        <p:spPr>
          <a:xfrm>
            <a:off x="4641850" y="5851525"/>
            <a:ext cx="3502025"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4649788" y="223838"/>
            <a:ext cx="1331912" cy="365125"/>
          </a:xfrm>
          <a:prstGeom prst="rect">
            <a:avLst/>
          </a:prstGeom>
        </p:spPr>
        <p:txBody>
          <a:bodyPr/>
          <a:lstStyle>
            <a:lvl1pPr fontAlgn="auto">
              <a:spcBef>
                <a:spcPts val="0"/>
              </a:spcBef>
              <a:spcAft>
                <a:spcPts val="0"/>
              </a:spcAft>
              <a:defRPr>
                <a:latin typeface="+mn-lt"/>
              </a:defRPr>
            </a:lvl1pPr>
          </a:lstStyle>
          <a:p>
            <a:pPr>
              <a:defRPr/>
            </a:pPr>
            <a:fld id="{96AAE3CC-B986-4E57-A895-B3E54430B8DA}" type="slidenum">
              <a:rPr lang="en-US"/>
              <a:pPr>
                <a:defRPr/>
              </a:pPr>
              <a:t>‹#›</a:t>
            </a:fld>
            <a:endParaRPr lang="en-US"/>
          </a:p>
        </p:txBody>
      </p:sp>
    </p:spTree>
    <p:extLst>
      <p:ext uri="{BB962C8B-B14F-4D97-AF65-F5344CB8AC3E}">
        <p14:creationId xmlns="" xmlns:p14="http://schemas.microsoft.com/office/powerpoint/2010/main" val="349949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575" y="223838"/>
            <a:ext cx="2133600" cy="365125"/>
          </a:xfrm>
          <a:prstGeom prst="rect">
            <a:avLst/>
          </a:prstGeom>
        </p:spPr>
        <p:txBody>
          <a:bodyPr/>
          <a:lstStyle>
            <a:lvl1pPr fontAlgn="auto">
              <a:spcBef>
                <a:spcPts val="0"/>
              </a:spcBef>
              <a:spcAft>
                <a:spcPts val="0"/>
              </a:spcAft>
              <a:defRPr>
                <a:latin typeface="+mn-lt"/>
              </a:defRPr>
            </a:lvl1pPr>
          </a:lstStyle>
          <a:p>
            <a:pPr>
              <a:defRPr/>
            </a:pPr>
            <a:fld id="{EA32F1DE-708A-4A80-9005-0B5A13533618}" type="datetimeFigureOut">
              <a:rPr lang="en-US"/>
              <a:pPr>
                <a:defRPr/>
              </a:pPr>
              <a:t>4/29/2011</a:t>
            </a:fld>
            <a:endParaRPr lang="en-US"/>
          </a:p>
        </p:txBody>
      </p:sp>
      <p:sp>
        <p:nvSpPr>
          <p:cNvPr id="3" name="Footer Placeholder 2"/>
          <p:cNvSpPr>
            <a:spLocks noGrp="1"/>
          </p:cNvSpPr>
          <p:nvPr>
            <p:ph type="ftr" sz="quarter" idx="11"/>
          </p:nvPr>
        </p:nvSpPr>
        <p:spPr>
          <a:xfrm>
            <a:off x="4641850" y="5851525"/>
            <a:ext cx="3502025"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4649788" y="223838"/>
            <a:ext cx="1331912" cy="365125"/>
          </a:xfrm>
          <a:prstGeom prst="rect">
            <a:avLst/>
          </a:prstGeom>
        </p:spPr>
        <p:txBody>
          <a:bodyPr/>
          <a:lstStyle>
            <a:lvl1pPr fontAlgn="auto">
              <a:spcBef>
                <a:spcPts val="0"/>
              </a:spcBef>
              <a:spcAft>
                <a:spcPts val="0"/>
              </a:spcAft>
              <a:defRPr>
                <a:latin typeface="+mn-lt"/>
              </a:defRPr>
            </a:lvl1pPr>
          </a:lstStyle>
          <a:p>
            <a:pPr>
              <a:defRPr/>
            </a:pPr>
            <a:fld id="{B10ACA47-8679-4262-B7CD-91AB127C8179}" type="slidenum">
              <a:rPr lang="en-US"/>
              <a:pPr>
                <a:defRPr/>
              </a:pPr>
              <a:t>‹#›</a:t>
            </a:fld>
            <a:endParaRPr lang="en-US"/>
          </a:p>
        </p:txBody>
      </p:sp>
    </p:spTree>
    <p:extLst>
      <p:ext uri="{BB962C8B-B14F-4D97-AF65-F5344CB8AC3E}">
        <p14:creationId xmlns="" xmlns:p14="http://schemas.microsoft.com/office/powerpoint/2010/main" val="39372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47"/>
          <p:cNvGrpSpPr>
            <a:grpSpLocks/>
          </p:cNvGrpSpPr>
          <p:nvPr/>
        </p:nvGrpSpPr>
        <p:grpSpPr bwMode="auto">
          <a:xfrm>
            <a:off x="-382588" y="0"/>
            <a:ext cx="9932988" cy="6858000"/>
            <a:chOff x="-382404" y="0"/>
            <a:chExt cx="9932332" cy="6858000"/>
          </a:xfrm>
        </p:grpSpPr>
        <p:grpSp>
          <p:nvGrpSpPr>
            <p:cNvPr id="6" name="Group 60"/>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TextBox 47"/>
          <p:cNvSpPr txBox="1"/>
          <p:nvPr userDrawn="1"/>
        </p:nvSpPr>
        <p:spPr>
          <a:xfrm>
            <a:off x="4649788" y="-36513"/>
            <a:ext cx="3505200" cy="646113"/>
          </a:xfrm>
          <a:prstGeom prst="rect">
            <a:avLst/>
          </a:prstGeom>
          <a:noFill/>
        </p:spPr>
        <p:txBody>
          <a:bodyPr>
            <a:spAutoFit/>
          </a:bodyPr>
          <a:lstStyle/>
          <a:p>
            <a:pPr algn="ctr" fontAlgn="auto">
              <a:spcBef>
                <a:spcPts val="0"/>
              </a:spcBef>
              <a:spcAft>
                <a:spcPts val="0"/>
              </a:spcAft>
              <a:defRPr/>
            </a:pPr>
            <a:r>
              <a:rPr lang="en-US" sz="3600" dirty="0">
                <a:effectLst>
                  <a:outerShdw blurRad="38100" dist="38100" dir="2700000" algn="tl">
                    <a:srgbClr val="000000">
                      <a:alpha val="43137"/>
                    </a:srgbClr>
                  </a:outerShdw>
                </a:effectLst>
                <a:latin typeface="Tahoma" pitchFamily="34" charset="0"/>
                <a:cs typeface="Tahoma" pitchFamily="34" charset="0"/>
              </a:rPr>
              <a:t> H.O.M.E.</a:t>
            </a: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9" name="Date Placeholder 4"/>
          <p:cNvSpPr>
            <a:spLocks noGrp="1"/>
          </p:cNvSpPr>
          <p:nvPr>
            <p:ph type="dt" sz="half" idx="10"/>
          </p:nvPr>
        </p:nvSpPr>
        <p:spPr>
          <a:xfrm>
            <a:off x="5997575" y="223838"/>
            <a:ext cx="2133600" cy="365125"/>
          </a:xfrm>
          <a:prstGeom prst="rect">
            <a:avLst/>
          </a:prstGeom>
        </p:spPr>
        <p:txBody>
          <a:bodyPr/>
          <a:lstStyle>
            <a:lvl1pPr fontAlgn="auto">
              <a:spcBef>
                <a:spcPts val="0"/>
              </a:spcBef>
              <a:spcAft>
                <a:spcPts val="0"/>
              </a:spcAft>
              <a:defRPr>
                <a:latin typeface="+mn-lt"/>
              </a:defRPr>
            </a:lvl1pPr>
          </a:lstStyle>
          <a:p>
            <a:pPr>
              <a:defRPr/>
            </a:pPr>
            <a:fld id="{EC20F315-6F8B-4E3A-BECF-3F2BE0A783A0}" type="datetimeFigureOut">
              <a:rPr lang="en-US"/>
              <a:pPr>
                <a:defRPr/>
              </a:pPr>
              <a:t>4/29/2011</a:t>
            </a:fld>
            <a:endParaRPr lang="en-US"/>
          </a:p>
        </p:txBody>
      </p:sp>
      <p:sp>
        <p:nvSpPr>
          <p:cNvPr id="50" name="Slide Number Placeholder 6"/>
          <p:cNvSpPr>
            <a:spLocks noGrp="1"/>
          </p:cNvSpPr>
          <p:nvPr>
            <p:ph type="sldNum" sz="quarter" idx="11"/>
          </p:nvPr>
        </p:nvSpPr>
        <p:spPr>
          <a:xfrm>
            <a:off x="4649788" y="223838"/>
            <a:ext cx="1331912" cy="365125"/>
          </a:xfrm>
          <a:prstGeom prst="rect">
            <a:avLst/>
          </a:prstGeom>
        </p:spPr>
        <p:txBody>
          <a:bodyPr/>
          <a:lstStyle>
            <a:lvl1pPr fontAlgn="auto">
              <a:spcBef>
                <a:spcPts val="0"/>
              </a:spcBef>
              <a:spcAft>
                <a:spcPts val="0"/>
              </a:spcAft>
              <a:defRPr>
                <a:latin typeface="+mn-lt"/>
              </a:defRPr>
            </a:lvl1pPr>
          </a:lstStyle>
          <a:p>
            <a:pPr>
              <a:defRPr/>
            </a:pPr>
            <a:fld id="{4BAB58C3-9D44-460A-A58F-61593DE06914}" type="slidenum">
              <a:rPr lang="en-US"/>
              <a:pPr>
                <a:defRPr/>
              </a:pPr>
              <a:t>‹#›</a:t>
            </a:fld>
            <a:endParaRPr lang="en-US"/>
          </a:p>
        </p:txBody>
      </p:sp>
      <p:sp>
        <p:nvSpPr>
          <p:cNvPr id="51" name="Footer Placeholder 5"/>
          <p:cNvSpPr>
            <a:spLocks noGrp="1"/>
          </p:cNvSpPr>
          <p:nvPr>
            <p:ph type="ftr" sz="quarter" idx="12"/>
          </p:nvPr>
        </p:nvSpPr>
        <p:spPr>
          <a:xfrm>
            <a:off x="4641850" y="5724525"/>
            <a:ext cx="3492500" cy="365125"/>
          </a:xfrm>
          <a:prstGeom prst="rect">
            <a:avLst/>
          </a:prstGeom>
        </p:spPr>
        <p:txBody>
          <a:bodyPr>
            <a:normAutofit/>
          </a:bodyPr>
          <a:lstStyle>
            <a:lvl1pPr fontAlgn="auto">
              <a:spcBef>
                <a:spcPts val="0"/>
              </a:spcBef>
              <a:spcAft>
                <a:spcPts val="0"/>
              </a:spcAft>
              <a:defRPr>
                <a:latin typeface="+mn-lt"/>
              </a:defRPr>
            </a:lvl1pPr>
          </a:lstStyle>
          <a:p>
            <a:pPr>
              <a:defRPr/>
            </a:pPr>
            <a:endParaRPr lang="en-US"/>
          </a:p>
        </p:txBody>
      </p:sp>
    </p:spTree>
    <p:extLst>
      <p:ext uri="{BB962C8B-B14F-4D97-AF65-F5344CB8AC3E}">
        <p14:creationId xmlns="" xmlns:p14="http://schemas.microsoft.com/office/powerpoint/2010/main" val="2612505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47"/>
          <p:cNvGrpSpPr>
            <a:grpSpLocks/>
          </p:cNvGrpSpPr>
          <p:nvPr/>
        </p:nvGrpSpPr>
        <p:grpSpPr bwMode="auto">
          <a:xfrm>
            <a:off x="-382588" y="0"/>
            <a:ext cx="9932988" cy="6858000"/>
            <a:chOff x="-382404" y="0"/>
            <a:chExt cx="9932332" cy="6858000"/>
          </a:xfrm>
        </p:grpSpPr>
        <p:grpSp>
          <p:nvGrpSpPr>
            <p:cNvPr id="6" name="Group 60"/>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TextBox 47"/>
          <p:cNvSpPr txBox="1"/>
          <p:nvPr userDrawn="1"/>
        </p:nvSpPr>
        <p:spPr>
          <a:xfrm>
            <a:off x="4649788" y="-36513"/>
            <a:ext cx="3505200" cy="646113"/>
          </a:xfrm>
          <a:prstGeom prst="rect">
            <a:avLst/>
          </a:prstGeom>
          <a:noFill/>
        </p:spPr>
        <p:txBody>
          <a:bodyPr>
            <a:spAutoFit/>
          </a:bodyPr>
          <a:lstStyle/>
          <a:p>
            <a:pPr algn="ctr" fontAlgn="auto">
              <a:spcBef>
                <a:spcPts val="0"/>
              </a:spcBef>
              <a:spcAft>
                <a:spcPts val="0"/>
              </a:spcAft>
              <a:defRPr/>
            </a:pPr>
            <a:r>
              <a:rPr lang="en-US" sz="3600" dirty="0">
                <a:effectLst>
                  <a:outerShdw blurRad="38100" dist="38100" dir="2700000" algn="tl">
                    <a:srgbClr val="000000">
                      <a:alpha val="43137"/>
                    </a:srgbClr>
                  </a:outerShdw>
                </a:effectLst>
                <a:latin typeface="Tahoma" pitchFamily="34" charset="0"/>
                <a:cs typeface="Tahoma" pitchFamily="34" charset="0"/>
              </a:rPr>
              <a:t> H.O.M.E.</a:t>
            </a: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9" name="Date Placeholder 4"/>
          <p:cNvSpPr>
            <a:spLocks noGrp="1"/>
          </p:cNvSpPr>
          <p:nvPr>
            <p:ph type="dt" sz="half" idx="10"/>
          </p:nvPr>
        </p:nvSpPr>
        <p:spPr>
          <a:xfrm>
            <a:off x="5997575" y="223838"/>
            <a:ext cx="2133600" cy="365125"/>
          </a:xfrm>
          <a:prstGeom prst="rect">
            <a:avLst/>
          </a:prstGeom>
        </p:spPr>
        <p:txBody>
          <a:bodyPr/>
          <a:lstStyle>
            <a:lvl1pPr fontAlgn="auto">
              <a:spcBef>
                <a:spcPts val="0"/>
              </a:spcBef>
              <a:spcAft>
                <a:spcPts val="0"/>
              </a:spcAft>
              <a:defRPr>
                <a:latin typeface="+mn-lt"/>
              </a:defRPr>
            </a:lvl1pPr>
          </a:lstStyle>
          <a:p>
            <a:pPr>
              <a:defRPr/>
            </a:pPr>
            <a:fld id="{7CBF7FD0-2211-408C-B558-28091A5963E1}" type="datetimeFigureOut">
              <a:rPr lang="en-US"/>
              <a:pPr>
                <a:defRPr/>
              </a:pPr>
              <a:t>4/29/2011</a:t>
            </a:fld>
            <a:endParaRPr lang="en-US"/>
          </a:p>
        </p:txBody>
      </p:sp>
      <p:sp>
        <p:nvSpPr>
          <p:cNvPr id="50" name="Footer Placeholder 5"/>
          <p:cNvSpPr>
            <a:spLocks noGrp="1"/>
          </p:cNvSpPr>
          <p:nvPr>
            <p:ph type="ftr" sz="quarter" idx="11"/>
          </p:nvPr>
        </p:nvSpPr>
        <p:spPr>
          <a:xfrm>
            <a:off x="4641850" y="5724525"/>
            <a:ext cx="3492500" cy="365125"/>
          </a:xfrm>
          <a:prstGeom prst="rect">
            <a:avLst/>
          </a:prstGeom>
        </p:spPr>
        <p:txBody>
          <a:bodyPr>
            <a:normAutofit/>
          </a:bodyPr>
          <a:lstStyle>
            <a:lvl1pPr fontAlgn="auto">
              <a:spcBef>
                <a:spcPts val="0"/>
              </a:spcBef>
              <a:spcAft>
                <a:spcPts val="0"/>
              </a:spcAft>
              <a:defRPr>
                <a:latin typeface="+mn-lt"/>
              </a:defRPr>
            </a:lvl1pPr>
          </a:lstStyle>
          <a:p>
            <a:pPr>
              <a:defRPr/>
            </a:pPr>
            <a:endParaRPr lang="en-US"/>
          </a:p>
        </p:txBody>
      </p:sp>
      <p:sp>
        <p:nvSpPr>
          <p:cNvPr id="51" name="Slide Number Placeholder 6"/>
          <p:cNvSpPr>
            <a:spLocks noGrp="1"/>
          </p:cNvSpPr>
          <p:nvPr>
            <p:ph type="sldNum" sz="quarter" idx="12"/>
          </p:nvPr>
        </p:nvSpPr>
        <p:spPr>
          <a:xfrm>
            <a:off x="4649788" y="223838"/>
            <a:ext cx="1331912" cy="365125"/>
          </a:xfrm>
          <a:prstGeom prst="rect">
            <a:avLst/>
          </a:prstGeom>
        </p:spPr>
        <p:txBody>
          <a:bodyPr/>
          <a:lstStyle>
            <a:lvl1pPr fontAlgn="auto">
              <a:spcBef>
                <a:spcPts val="0"/>
              </a:spcBef>
              <a:spcAft>
                <a:spcPts val="0"/>
              </a:spcAft>
              <a:defRPr>
                <a:latin typeface="+mn-lt"/>
              </a:defRPr>
            </a:lvl1pPr>
          </a:lstStyle>
          <a:p>
            <a:pPr>
              <a:defRPr/>
            </a:pPr>
            <a:fld id="{7A298683-5B74-40FC-9747-9C61DAA678B9}" type="slidenum">
              <a:rPr lang="en-US"/>
              <a:pPr>
                <a:defRPr/>
              </a:pPr>
              <a:t>‹#›</a:t>
            </a:fld>
            <a:endParaRPr lang="en-US"/>
          </a:p>
        </p:txBody>
      </p:sp>
    </p:spTree>
    <p:extLst>
      <p:ext uri="{BB962C8B-B14F-4D97-AF65-F5344CB8AC3E}">
        <p14:creationId xmlns="" xmlns:p14="http://schemas.microsoft.com/office/powerpoint/2010/main" val="364633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3" name="Group 44"/>
            <p:cNvGrpSpPr>
              <a:grpSpLocks/>
            </p:cNvGrpSpPr>
            <p:nvPr/>
          </p:nvGrpSpPr>
          <p:grpSpPr bwMode="auto">
            <a:xfrm>
              <a:off x="0" y="0"/>
              <a:ext cx="9144000" cy="6858000"/>
              <a:chOff x="0" y="0"/>
              <a:chExt cx="9144000" cy="6858000"/>
            </a:xfrm>
          </p:grpSpPr>
          <p:grpSp>
            <p:nvGrpSpPr>
              <p:cNvPr id="1056"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7"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8"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userDrawn="1"/>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userDrawn="1"/>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itle Placeholder 1"/>
          <p:cNvSpPr>
            <a:spLocks noGrp="1"/>
          </p:cNvSpPr>
          <p:nvPr>
            <p:ph type="title"/>
          </p:nvPr>
        </p:nvSpPr>
        <p:spPr bwMode="auto">
          <a:xfrm>
            <a:off x="609600" y="838200"/>
            <a:ext cx="7812088"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614363" y="1600200"/>
            <a:ext cx="7997825"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extBox 6"/>
          <p:cNvSpPr txBox="1"/>
          <p:nvPr userDrawn="1"/>
        </p:nvSpPr>
        <p:spPr>
          <a:xfrm>
            <a:off x="4649788" y="-36513"/>
            <a:ext cx="3505200" cy="569913"/>
          </a:xfrm>
          <a:prstGeom prst="rect">
            <a:avLst/>
          </a:prstGeom>
          <a:noFill/>
        </p:spPr>
        <p:txBody>
          <a:bodyPr anchor="ctr"/>
          <a:lstStyle/>
          <a:p>
            <a:pPr algn="ctr" fontAlgn="auto">
              <a:spcBef>
                <a:spcPts val="0"/>
              </a:spcBef>
              <a:spcAft>
                <a:spcPts val="0"/>
              </a:spcAft>
              <a:defRPr/>
            </a:pPr>
            <a:r>
              <a:rPr lang="en-US" sz="3600" b="1" dirty="0">
                <a:effectLst>
                  <a:outerShdw blurRad="38100" dist="38100" dir="2700000" algn="tl">
                    <a:srgbClr val="000000">
                      <a:alpha val="43137"/>
                    </a:srgbClr>
                  </a:outerShdw>
                </a:effectLst>
                <a:latin typeface="Tahoma" pitchFamily="34" charset="0"/>
                <a:cs typeface="Tahoma" pitchFamily="34" charset="0"/>
              </a:rPr>
              <a:t> H.O.M.E.</a:t>
            </a:r>
          </a:p>
        </p:txBody>
      </p:sp>
    </p:spTree>
  </p:cSld>
  <p:clrMap bg1="lt1" tx1="dk1" bg2="lt2" tx2="dk2" accent1="accent1" accent2="accent2" accent3="accent3" accent4="accent4" accent5="accent5" accent6="accent6" hlink="hlink" folHlink="folHlink"/>
  <p:sldLayoutIdLst>
    <p:sldLayoutId id="2147483914" r:id="rId1"/>
    <p:sldLayoutId id="2147483913"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txStyles>
    <p:titleStyle>
      <a:lvl1pPr algn="l" rtl="0" eaLnBrk="0" fontAlgn="base" hangingPunct="0">
        <a:spcBef>
          <a:spcPct val="0"/>
        </a:spcBef>
        <a:spcAft>
          <a:spcPct val="0"/>
        </a:spcAft>
        <a:defRPr sz="4000" kern="1200">
          <a:solidFill>
            <a:schemeClr val="accent1"/>
          </a:solidFill>
          <a:latin typeface="Tahoma" pitchFamily="34" charset="0"/>
          <a:ea typeface="+mj-ea"/>
          <a:cs typeface="Tahoma" pitchFamily="34" charset="0"/>
        </a:defRPr>
      </a:lvl1pPr>
      <a:lvl2pPr algn="l" rtl="0" eaLnBrk="0" fontAlgn="base" hangingPunct="0">
        <a:spcBef>
          <a:spcPct val="0"/>
        </a:spcBef>
        <a:spcAft>
          <a:spcPct val="0"/>
        </a:spcAft>
        <a:defRPr sz="4000">
          <a:solidFill>
            <a:schemeClr val="accent1"/>
          </a:solidFill>
          <a:latin typeface="Tahoma" pitchFamily="34" charset="0"/>
          <a:cs typeface="Tahoma" pitchFamily="34" charset="0"/>
        </a:defRPr>
      </a:lvl2pPr>
      <a:lvl3pPr algn="l" rtl="0" eaLnBrk="0" fontAlgn="base" hangingPunct="0">
        <a:spcBef>
          <a:spcPct val="0"/>
        </a:spcBef>
        <a:spcAft>
          <a:spcPct val="0"/>
        </a:spcAft>
        <a:defRPr sz="4000">
          <a:solidFill>
            <a:schemeClr val="accent1"/>
          </a:solidFill>
          <a:latin typeface="Tahoma" pitchFamily="34" charset="0"/>
          <a:cs typeface="Tahoma" pitchFamily="34" charset="0"/>
        </a:defRPr>
      </a:lvl3pPr>
      <a:lvl4pPr algn="l" rtl="0" eaLnBrk="0" fontAlgn="base" hangingPunct="0">
        <a:spcBef>
          <a:spcPct val="0"/>
        </a:spcBef>
        <a:spcAft>
          <a:spcPct val="0"/>
        </a:spcAft>
        <a:defRPr sz="4000">
          <a:solidFill>
            <a:schemeClr val="accent1"/>
          </a:solidFill>
          <a:latin typeface="Tahoma" pitchFamily="34" charset="0"/>
          <a:cs typeface="Tahoma" pitchFamily="34" charset="0"/>
        </a:defRPr>
      </a:lvl4pPr>
      <a:lvl5pPr algn="l" rtl="0" eaLnBrk="0" fontAlgn="base" hangingPunct="0">
        <a:spcBef>
          <a:spcPct val="0"/>
        </a:spcBef>
        <a:spcAft>
          <a:spcPct val="0"/>
        </a:spcAft>
        <a:defRPr sz="4000">
          <a:solidFill>
            <a:schemeClr val="accent1"/>
          </a:solidFill>
          <a:latin typeface="Tahoma" pitchFamily="34" charset="0"/>
          <a:cs typeface="Tahom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6" charset="2"/>
        <a:buChar char=""/>
        <a:defRPr sz="3200" kern="1200">
          <a:solidFill>
            <a:srgbClr val="3E3D2D"/>
          </a:solidFill>
          <a:latin typeface="Tahoma" pitchFamily="34" charset="0"/>
          <a:ea typeface="+mn-ea"/>
          <a:cs typeface="Tahoma" pitchFamily="34" charset="0"/>
        </a:defRPr>
      </a:lvl1pPr>
      <a:lvl2pPr marL="639763" indent="-273050" algn="l" rtl="0" eaLnBrk="0" fontAlgn="base" hangingPunct="0">
        <a:spcBef>
          <a:spcPct val="20000"/>
        </a:spcBef>
        <a:spcAft>
          <a:spcPct val="0"/>
        </a:spcAft>
        <a:buClr>
          <a:schemeClr val="accent1"/>
        </a:buClr>
        <a:buSzPct val="76000"/>
        <a:buFont typeface="Wingdings 2" pitchFamily="16" charset="2"/>
        <a:buChar char=""/>
        <a:defRPr sz="2800" kern="1200">
          <a:solidFill>
            <a:srgbClr val="3E3D2D"/>
          </a:solidFill>
          <a:latin typeface="Tahoma" pitchFamily="34" charset="0"/>
          <a:ea typeface="+mn-ea"/>
          <a:cs typeface="Tahoma" pitchFamily="34" charset="0"/>
        </a:defRPr>
      </a:lvl2pPr>
      <a:lvl3pPr marL="914400" indent="-228600" algn="l" rtl="0" eaLnBrk="0" fontAlgn="base" hangingPunct="0">
        <a:spcBef>
          <a:spcPct val="20000"/>
        </a:spcBef>
        <a:spcAft>
          <a:spcPct val="0"/>
        </a:spcAft>
        <a:buClr>
          <a:schemeClr val="accent1"/>
        </a:buClr>
        <a:buSzPct val="76000"/>
        <a:buFont typeface="Wingdings 2" pitchFamily="16" charset="2"/>
        <a:buChar char=""/>
        <a:defRPr sz="2800" kern="1200">
          <a:solidFill>
            <a:srgbClr val="3E3D2D"/>
          </a:solidFill>
          <a:latin typeface="Tahoma" pitchFamily="34" charset="0"/>
          <a:ea typeface="+mn-ea"/>
          <a:cs typeface="Tahoma" pitchFamily="34" charset="0"/>
        </a:defRPr>
      </a:lvl3pPr>
      <a:lvl4pPr marL="1123950" indent="-228600" algn="l" rtl="0" eaLnBrk="0" fontAlgn="base" hangingPunct="0">
        <a:spcBef>
          <a:spcPct val="20000"/>
        </a:spcBef>
        <a:spcAft>
          <a:spcPct val="0"/>
        </a:spcAft>
        <a:buClr>
          <a:schemeClr val="accent1"/>
        </a:buClr>
        <a:buSzPct val="76000"/>
        <a:buFont typeface="Wingdings 2" pitchFamily="16" charset="2"/>
        <a:buChar char=""/>
        <a:defRPr sz="2400" kern="1200">
          <a:solidFill>
            <a:srgbClr val="3E3D2D"/>
          </a:solidFill>
          <a:latin typeface="Tahoma" pitchFamily="34" charset="0"/>
          <a:ea typeface="+mn-ea"/>
          <a:cs typeface="Tahoma" pitchFamily="34" charset="0"/>
        </a:defRPr>
      </a:lvl4pPr>
      <a:lvl5pPr marL="1325563" indent="-228600" algn="l" rtl="0" eaLnBrk="0" fontAlgn="base" hangingPunct="0">
        <a:spcBef>
          <a:spcPct val="20000"/>
        </a:spcBef>
        <a:spcAft>
          <a:spcPct val="0"/>
        </a:spcAft>
        <a:buClr>
          <a:schemeClr val="accent1"/>
        </a:buClr>
        <a:buSzPct val="76000"/>
        <a:buFont typeface="Wingdings 2" pitchFamily="16" charset="2"/>
        <a:buChar char=""/>
        <a:defRPr sz="2000" kern="1200">
          <a:solidFill>
            <a:srgbClr val="3E3D2D"/>
          </a:solidFill>
          <a:latin typeface="Tahoma" pitchFamily="34" charset="0"/>
          <a:ea typeface="+mn-ea"/>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72000" y="1981200"/>
            <a:ext cx="3505200" cy="2200275"/>
          </a:xfrm>
        </p:spPr>
        <p:txBody>
          <a:bodyPr rtlCol="0">
            <a:noAutofit/>
          </a:bodyPr>
          <a:lstStyle/>
          <a:p>
            <a:pPr eaLnBrk="1" fontAlgn="auto" hangingPunct="1">
              <a:spcAft>
                <a:spcPts val="0"/>
              </a:spcAft>
              <a:defRPr/>
            </a:pPr>
            <a:r>
              <a:rPr lang="en-US" b="1" dirty="0" smtClean="0">
                <a:solidFill>
                  <a:srgbClr val="3E3D2D"/>
                </a:solidFill>
                <a:effectLst>
                  <a:outerShdw blurRad="38100" dist="38100" dir="2700000" algn="tl">
                    <a:srgbClr val="000000">
                      <a:alpha val="43137"/>
                    </a:srgbClr>
                  </a:outerShdw>
                </a:effectLst>
              </a:rPr>
              <a:t>Human</a:t>
            </a:r>
            <a:br>
              <a:rPr lang="en-US" b="1" dirty="0" smtClean="0">
                <a:solidFill>
                  <a:srgbClr val="3E3D2D"/>
                </a:solidFill>
                <a:effectLst>
                  <a:outerShdw blurRad="38100" dist="38100" dir="2700000" algn="tl">
                    <a:srgbClr val="000000">
                      <a:alpha val="43137"/>
                    </a:srgbClr>
                  </a:outerShdw>
                </a:effectLst>
              </a:rPr>
            </a:br>
            <a:r>
              <a:rPr lang="en-US" b="1" dirty="0" smtClean="0">
                <a:solidFill>
                  <a:srgbClr val="3E3D2D"/>
                </a:solidFill>
                <a:effectLst>
                  <a:outerShdw blurRad="38100" dist="38100" dir="2700000" algn="tl">
                    <a:srgbClr val="000000">
                      <a:alpha val="43137"/>
                    </a:srgbClr>
                  </a:outerShdw>
                </a:effectLst>
              </a:rPr>
              <a:t>Occupied </a:t>
            </a:r>
            <a:br>
              <a:rPr lang="en-US" b="1" dirty="0" smtClean="0">
                <a:solidFill>
                  <a:srgbClr val="3E3D2D"/>
                </a:solidFill>
                <a:effectLst>
                  <a:outerShdw blurRad="38100" dist="38100" dir="2700000" algn="tl">
                    <a:srgbClr val="000000">
                      <a:alpha val="43137"/>
                    </a:srgbClr>
                  </a:outerShdw>
                </a:effectLst>
              </a:rPr>
            </a:br>
            <a:r>
              <a:rPr lang="en-US" b="1" dirty="0" smtClean="0">
                <a:solidFill>
                  <a:srgbClr val="3E3D2D"/>
                </a:solidFill>
                <a:effectLst>
                  <a:outerShdw blurRad="38100" dist="38100" dir="2700000" algn="tl">
                    <a:srgbClr val="000000">
                      <a:alpha val="43137"/>
                    </a:srgbClr>
                  </a:outerShdw>
                </a:effectLst>
              </a:rPr>
              <a:t>Modular</a:t>
            </a:r>
            <a:br>
              <a:rPr lang="en-US" b="1" dirty="0" smtClean="0">
                <a:solidFill>
                  <a:srgbClr val="3E3D2D"/>
                </a:solidFill>
                <a:effectLst>
                  <a:outerShdw blurRad="38100" dist="38100" dir="2700000" algn="tl">
                    <a:srgbClr val="000000">
                      <a:alpha val="43137"/>
                    </a:srgbClr>
                  </a:outerShdw>
                </a:effectLst>
              </a:rPr>
            </a:br>
            <a:r>
              <a:rPr lang="en-US" b="1" dirty="0" smtClean="0">
                <a:solidFill>
                  <a:srgbClr val="3E3D2D"/>
                </a:solidFill>
                <a:effectLst>
                  <a:outerShdw blurRad="38100" dist="38100" dir="2700000" algn="tl">
                    <a:srgbClr val="000000">
                      <a:alpha val="43137"/>
                    </a:srgbClr>
                  </a:outerShdw>
                </a:effectLst>
              </a:rPr>
              <a:t>Environment</a:t>
            </a:r>
            <a:endParaRPr lang="en-US" b="1" dirty="0">
              <a:solidFill>
                <a:srgbClr val="3E3D2D"/>
              </a:solidFill>
              <a:effectLst>
                <a:outerShdw blurRad="38100" dist="38100" dir="2700000" algn="tl">
                  <a:srgbClr val="000000">
                    <a:alpha val="43137"/>
                  </a:srgbClr>
                </a:outerShdw>
              </a:effectLst>
            </a:endParaRPr>
          </a:p>
        </p:txBody>
      </p:sp>
      <p:sp>
        <p:nvSpPr>
          <p:cNvPr id="12291" name="Subtitle 2"/>
          <p:cNvSpPr>
            <a:spLocks noGrp="1"/>
          </p:cNvSpPr>
          <p:nvPr>
            <p:ph type="subTitle" idx="4294967295"/>
          </p:nvPr>
        </p:nvSpPr>
        <p:spPr>
          <a:xfrm>
            <a:off x="4919663" y="4572000"/>
            <a:ext cx="3309937" cy="1598613"/>
          </a:xfrm>
        </p:spPr>
        <p:txBody>
          <a:bodyPr/>
          <a:lstStyle/>
          <a:p>
            <a:pPr marL="68263" indent="0" algn="r" eaLnBrk="1" hangingPunct="1">
              <a:buFont typeface="Wingdings 2" pitchFamily="16" charset="2"/>
              <a:buNone/>
            </a:pPr>
            <a:r>
              <a:rPr lang="en-US" sz="2000" smtClean="0"/>
              <a:t>Jason Siwek</a:t>
            </a:r>
          </a:p>
          <a:p>
            <a:pPr marL="68263" indent="0" algn="r" eaLnBrk="1" hangingPunct="1">
              <a:buFont typeface="Wingdings 2" pitchFamily="16" charset="2"/>
              <a:buNone/>
            </a:pPr>
            <a:r>
              <a:rPr lang="en-US" sz="2000" smtClean="0"/>
              <a:t>Lauren Norman</a:t>
            </a:r>
          </a:p>
          <a:p>
            <a:pPr marL="68263" indent="0" algn="r" eaLnBrk="1" hangingPunct="1">
              <a:buFont typeface="Wingdings 2" pitchFamily="16" charset="2"/>
              <a:buNone/>
            </a:pPr>
            <a:r>
              <a:rPr lang="en-US" sz="2000" smtClean="0"/>
              <a:t>Henry Trimbach</a:t>
            </a:r>
          </a:p>
          <a:p>
            <a:pPr marL="68263" indent="0" algn="r" eaLnBrk="1" hangingPunct="1">
              <a:buFont typeface="Wingdings 2" pitchFamily="16" charset="2"/>
              <a:buNone/>
            </a:pPr>
            <a:r>
              <a:rPr lang="en-US" sz="2000" smtClean="0"/>
              <a:t>Heather Moulton</a:t>
            </a:r>
          </a:p>
        </p:txBody>
      </p:sp>
      <p:sp>
        <p:nvSpPr>
          <p:cNvPr id="4" name="Rectangle 3"/>
          <p:cNvSpPr>
            <a:spLocks noChangeArrowheads="1"/>
          </p:cNvSpPr>
          <p:nvPr/>
        </p:nvSpPr>
        <p:spPr bwMode="auto">
          <a:xfrm>
            <a:off x="4648200" y="0"/>
            <a:ext cx="3505200" cy="1981200"/>
          </a:xfrm>
          <a:prstGeom prst="rect">
            <a:avLst/>
          </a:prstGeom>
          <a:noFill/>
          <a:ln>
            <a:noFill/>
          </a:ln>
          <a:effectLst/>
          <a:extLst/>
        </p:spPr>
        <p:txBody>
          <a:bodyPr tIns="91440" anchor="ctr"/>
          <a:lstStyle/>
          <a:p>
            <a:pPr algn="ctr" fontAlgn="auto">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6000" b="1" dirty="0">
                <a:solidFill>
                  <a:srgbClr val="F2F2F2"/>
                </a:solidFill>
                <a:effectLst>
                  <a:outerShdw blurRad="38100" dist="38100" dir="2700000" algn="tl">
                    <a:srgbClr val="000000">
                      <a:alpha val="43137"/>
                    </a:srgbClr>
                  </a:outerShdw>
                </a:effectLst>
                <a:latin typeface="Tahoma" pitchFamily="34" charset="0"/>
                <a:ea typeface="SimSun" charset="0"/>
                <a:cs typeface="Tahoma" pitchFamily="34" charset="0"/>
              </a:rPr>
              <a:t>H.O.M.E.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4363" y="838200"/>
            <a:ext cx="7813675" cy="685800"/>
          </a:xfrm>
        </p:spPr>
        <p:txBody>
          <a:bodyPr/>
          <a:lstStyle/>
          <a:p>
            <a:r>
              <a:rPr lang="en-US" smtClean="0"/>
              <a:t>Power Use</a:t>
            </a:r>
          </a:p>
        </p:txBody>
      </p:sp>
      <p:sp>
        <p:nvSpPr>
          <p:cNvPr id="21507" name="Content Placeholder 2"/>
          <p:cNvSpPr>
            <a:spLocks noGrp="1"/>
          </p:cNvSpPr>
          <p:nvPr>
            <p:ph idx="1"/>
          </p:nvPr>
        </p:nvSpPr>
        <p:spPr/>
        <p:txBody>
          <a:bodyPr/>
          <a:lstStyle/>
          <a:p>
            <a:r>
              <a:rPr lang="en-US" dirty="0" smtClean="0"/>
              <a:t>Recessed Interior Lighting</a:t>
            </a:r>
          </a:p>
          <a:p>
            <a:pPr lvl="1"/>
            <a:r>
              <a:rPr lang="en-US" dirty="0" smtClean="0"/>
              <a:t>Six 5-Watt LED bulbs</a:t>
            </a:r>
          </a:p>
          <a:p>
            <a:pPr lvl="1"/>
            <a:r>
              <a:rPr lang="en-US" dirty="0" smtClean="0"/>
              <a:t>Assumed use of 12 </a:t>
            </a:r>
            <a:r>
              <a:rPr lang="en-US" dirty="0" err="1" smtClean="0"/>
              <a:t>hrs</a:t>
            </a:r>
            <a:r>
              <a:rPr lang="en-US" dirty="0" smtClean="0"/>
              <a:t>/day</a:t>
            </a:r>
          </a:p>
          <a:p>
            <a:pPr marL="366713" lvl="1" indent="0">
              <a:buNone/>
            </a:pPr>
            <a:endParaRPr lang="en-US" dirty="0" smtClean="0"/>
          </a:p>
          <a:p>
            <a:pPr lvl="1">
              <a:buFont typeface="Wingdings 2" pitchFamily="16" charset="2"/>
              <a:buNone/>
            </a:pPr>
            <a:r>
              <a:rPr lang="en-US" dirty="0" smtClean="0"/>
              <a:t>		</a:t>
            </a:r>
            <a:r>
              <a:rPr lang="en-US" sz="2400" dirty="0" smtClean="0">
                <a:solidFill>
                  <a:schemeClr val="bg2"/>
                </a:solidFill>
              </a:rPr>
              <a:t>6 lights x 5 Watts/light = 30 Watts of lighting</a:t>
            </a:r>
          </a:p>
          <a:p>
            <a:pPr lvl="1">
              <a:buFont typeface="Wingdings 2" pitchFamily="16" charset="2"/>
              <a:buNone/>
            </a:pPr>
            <a:r>
              <a:rPr lang="en-US" sz="2400" dirty="0" smtClean="0">
                <a:solidFill>
                  <a:schemeClr val="bg2"/>
                </a:solidFill>
              </a:rPr>
              <a:t>		30 Watts x 12 hours/day = 360 Watt-hours/day</a:t>
            </a:r>
          </a:p>
          <a:p>
            <a:pPr lvl="1">
              <a:buFont typeface="Wingdings 2" pitchFamily="16" charset="2"/>
              <a:buNone/>
            </a:pPr>
            <a:endParaRPr lang="en-US" dirty="0" smtClean="0"/>
          </a:p>
          <a:p>
            <a:pPr lvl="1"/>
            <a:r>
              <a:rPr lang="en-US" dirty="0" smtClean="0"/>
              <a:t>Total of 360 Watt-hours/day</a:t>
            </a:r>
          </a:p>
        </p:txBody>
      </p:sp>
      <p:pic>
        <p:nvPicPr>
          <p:cNvPr id="21508"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5715001" y="1219199"/>
            <a:ext cx="2819400" cy="2510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4363" y="838200"/>
            <a:ext cx="7813675" cy="685800"/>
          </a:xfrm>
        </p:spPr>
        <p:txBody>
          <a:bodyPr/>
          <a:lstStyle/>
          <a:p>
            <a:r>
              <a:rPr lang="en-US" smtClean="0"/>
              <a:t>Sources Considered</a:t>
            </a:r>
          </a:p>
        </p:txBody>
      </p:sp>
      <p:sp>
        <p:nvSpPr>
          <p:cNvPr id="22531" name="Content Placeholder 2"/>
          <p:cNvSpPr>
            <a:spLocks noGrp="1"/>
          </p:cNvSpPr>
          <p:nvPr>
            <p:ph idx="1"/>
          </p:nvPr>
        </p:nvSpPr>
        <p:spPr/>
        <p:txBody>
          <a:bodyPr/>
          <a:lstStyle/>
          <a:p>
            <a:r>
              <a:rPr lang="en-US" smtClean="0"/>
              <a:t>Fuel Cell</a:t>
            </a:r>
          </a:p>
          <a:p>
            <a:pPr lvl="1"/>
            <a:r>
              <a:rPr lang="en-US" smtClean="0"/>
              <a:t>Concerns for safety</a:t>
            </a:r>
          </a:p>
          <a:p>
            <a:pPr lvl="1"/>
            <a:r>
              <a:rPr lang="en-US" smtClean="0"/>
              <a:t>Need continual fuel supply</a:t>
            </a:r>
          </a:p>
          <a:p>
            <a:r>
              <a:rPr lang="en-US" smtClean="0"/>
              <a:t>Wind</a:t>
            </a:r>
          </a:p>
          <a:p>
            <a:pPr lvl="1"/>
            <a:r>
              <a:rPr lang="en-US" smtClean="0"/>
              <a:t>Complex assembly</a:t>
            </a:r>
          </a:p>
          <a:p>
            <a:pPr lvl="1"/>
            <a:r>
              <a:rPr lang="en-US" smtClean="0"/>
              <a:t>Scale</a:t>
            </a:r>
          </a:p>
        </p:txBody>
      </p:sp>
      <p:pic>
        <p:nvPicPr>
          <p:cNvPr id="2" name="Picture 1"/>
          <p:cNvPicPr>
            <a:picLocks noChangeAspect="1"/>
          </p:cNvPicPr>
          <p:nvPr/>
        </p:nvPicPr>
        <p:blipFill>
          <a:blip r:embed="rId3" cstate="print">
            <a:extLst/>
          </a:blip>
          <a:stretch>
            <a:fillRect/>
          </a:stretch>
        </p:blipFill>
        <p:spPr>
          <a:xfrm>
            <a:off x="5512036" y="1085850"/>
            <a:ext cx="3022364" cy="5086350"/>
          </a:xfrm>
          <a:prstGeom prst="ellipse">
            <a:avLst/>
          </a:prstGeom>
          <a:effectLst>
            <a:softEdge rad="317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4363" y="838200"/>
            <a:ext cx="7813675" cy="685800"/>
          </a:xfrm>
        </p:spPr>
        <p:txBody>
          <a:bodyPr/>
          <a:lstStyle/>
          <a:p>
            <a:r>
              <a:rPr lang="en-US" smtClean="0"/>
              <a:t>Sources Considered</a:t>
            </a:r>
          </a:p>
        </p:txBody>
      </p:sp>
      <p:sp>
        <p:nvSpPr>
          <p:cNvPr id="23555" name="Content Placeholder 2"/>
          <p:cNvSpPr>
            <a:spLocks noGrp="1"/>
          </p:cNvSpPr>
          <p:nvPr>
            <p:ph idx="1"/>
          </p:nvPr>
        </p:nvSpPr>
        <p:spPr/>
        <p:txBody>
          <a:bodyPr/>
          <a:lstStyle/>
          <a:p>
            <a:r>
              <a:rPr lang="en-US" dirty="0" smtClean="0"/>
              <a:t>Solar</a:t>
            </a:r>
          </a:p>
          <a:p>
            <a:pPr lvl="1"/>
            <a:r>
              <a:rPr lang="en-US" dirty="0" smtClean="0"/>
              <a:t>Ideal for geographical </a:t>
            </a:r>
          </a:p>
          <a:p>
            <a:pPr marL="366713" lvl="1" indent="0">
              <a:buNone/>
            </a:pPr>
            <a:r>
              <a:rPr lang="en-US" dirty="0" smtClean="0"/>
              <a:t>  target market</a:t>
            </a:r>
          </a:p>
          <a:p>
            <a:pPr lvl="1"/>
            <a:r>
              <a:rPr lang="en-US" dirty="0" smtClean="0"/>
              <a:t>Simple</a:t>
            </a:r>
          </a:p>
          <a:p>
            <a:r>
              <a:rPr lang="en-US" dirty="0" smtClean="0"/>
              <a:t>Human</a:t>
            </a:r>
          </a:p>
          <a:p>
            <a:pPr lvl="1"/>
            <a:r>
              <a:rPr lang="en-US" dirty="0" smtClean="0"/>
              <a:t>Occupants control available power</a:t>
            </a:r>
          </a:p>
          <a:p>
            <a:pPr lvl="1"/>
            <a:r>
              <a:rPr lang="en-US" dirty="0" smtClean="0"/>
              <a:t>Average power production of 75 – 100 Watts per hour</a:t>
            </a:r>
          </a:p>
        </p:txBody>
      </p:sp>
      <p:pic>
        <p:nvPicPr>
          <p:cNvPr id="2" name="Picture 1"/>
          <p:cNvPicPr>
            <a:picLocks noChangeAspect="1"/>
          </p:cNvPicPr>
          <p:nvPr/>
        </p:nvPicPr>
        <p:blipFill rotWithShape="1">
          <a:blip r:embed="rId3" cstate="print">
            <a:extLst>
              <a:ext uri="{28A0092B-C50C-407E-A947-70E740481C1C}">
                <a14:useLocalDpi xmlns="" xmlns:a14="http://schemas.microsoft.com/office/drawing/2010/main" val="0"/>
              </a:ext>
            </a:extLst>
          </a:blip>
          <a:srcRect l="3777" t="3095" r="2007" b="3325"/>
          <a:stretch/>
        </p:blipFill>
        <p:spPr>
          <a:xfrm>
            <a:off x="4855044" y="1834438"/>
            <a:ext cx="3755556" cy="212796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4363" y="838200"/>
            <a:ext cx="7813675" cy="685800"/>
          </a:xfrm>
        </p:spPr>
        <p:txBody>
          <a:bodyPr/>
          <a:lstStyle/>
          <a:p>
            <a:r>
              <a:rPr lang="en-US" smtClean="0"/>
              <a:t>Design Selection – Solar Power</a:t>
            </a:r>
          </a:p>
        </p:txBody>
      </p:sp>
      <p:pic>
        <p:nvPicPr>
          <p:cNvPr id="24579" name="Picture 3" descr="wall crawling ivy.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00575" y="2397125"/>
            <a:ext cx="3857625" cy="362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0" name="Content Placeholder 2"/>
          <p:cNvSpPr>
            <a:spLocks noGrp="1"/>
          </p:cNvSpPr>
          <p:nvPr>
            <p:ph idx="1"/>
          </p:nvPr>
        </p:nvSpPr>
        <p:spPr>
          <a:xfrm>
            <a:off x="609600" y="1981200"/>
            <a:ext cx="7997825" cy="4800600"/>
          </a:xfrm>
        </p:spPr>
        <p:txBody>
          <a:bodyPr/>
          <a:lstStyle/>
          <a:p>
            <a:r>
              <a:rPr lang="en-US" dirty="0" smtClean="0"/>
              <a:t>Research conducted into innovative </a:t>
            </a:r>
            <a:r>
              <a:rPr lang="en-US" dirty="0" err="1" smtClean="0"/>
              <a:t>photovoltaics</a:t>
            </a:r>
            <a:endParaRPr lang="en-US" dirty="0" smtClean="0"/>
          </a:p>
          <a:p>
            <a:pPr lvl="1"/>
            <a:r>
              <a:rPr lang="en-US" dirty="0" smtClean="0"/>
              <a:t>Ivy-mimicking arrays</a:t>
            </a:r>
          </a:p>
          <a:p>
            <a:pPr lvl="1"/>
            <a:r>
              <a:rPr lang="en-US" dirty="0" smtClean="0"/>
              <a:t>Tracking panels</a:t>
            </a:r>
          </a:p>
          <a:p>
            <a:pPr lvl="1"/>
            <a:r>
              <a:rPr lang="en-US" dirty="0" smtClean="0"/>
              <a:t>Solar Shingles</a:t>
            </a:r>
          </a:p>
          <a:p>
            <a:pPr lvl="1"/>
            <a:endParaRPr lang="en-US" dirty="0" smtClean="0"/>
          </a:p>
          <a:p>
            <a:pPr lvl="1">
              <a:buFont typeface="Wingdings 2" pitchFamily="16" charset="2"/>
              <a:buNone/>
            </a:pPr>
            <a:endParaRPr lang="en-US" dirty="0" smtClean="0"/>
          </a:p>
          <a:p>
            <a:r>
              <a:rPr lang="en-US" dirty="0" smtClean="0"/>
              <a:t>Not yet practical or cost-effective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614363" y="1676400"/>
            <a:ext cx="7997825" cy="4800600"/>
          </a:xfrm>
        </p:spPr>
        <p:txBody>
          <a:bodyPr/>
          <a:lstStyle/>
          <a:p>
            <a:r>
              <a:rPr lang="en-US" smtClean="0"/>
              <a:t>Traditional arrays:</a:t>
            </a:r>
          </a:p>
          <a:p>
            <a:endParaRPr lang="en-US" smtClean="0"/>
          </a:p>
          <a:p>
            <a:pPr>
              <a:buFont typeface="Wingdings 2" pitchFamily="16" charset="2"/>
              <a:buNone/>
            </a:pPr>
            <a:endParaRPr lang="en-US" smtClean="0"/>
          </a:p>
          <a:p>
            <a:pPr>
              <a:buFont typeface="Wingdings 2" pitchFamily="16" charset="2"/>
              <a:buNone/>
            </a:pPr>
            <a:endParaRPr lang="en-US" smtClean="0"/>
          </a:p>
          <a:p>
            <a:pPr>
              <a:buFont typeface="Wingdings 2" pitchFamily="16" charset="2"/>
              <a:buNone/>
            </a:pPr>
            <a:endParaRPr lang="en-US" smtClean="0"/>
          </a:p>
          <a:p>
            <a:pPr>
              <a:buFont typeface="Wingdings 2" pitchFamily="16" charset="2"/>
              <a:buNone/>
            </a:pPr>
            <a:endParaRPr lang="en-US" smtClean="0"/>
          </a:p>
          <a:p>
            <a:r>
              <a:rPr lang="en-US" smtClean="0"/>
              <a:t>Polycrystalline panels selected as source</a:t>
            </a:r>
          </a:p>
        </p:txBody>
      </p:sp>
      <p:sp>
        <p:nvSpPr>
          <p:cNvPr id="25603" name="Title 1"/>
          <p:cNvSpPr>
            <a:spLocks noGrp="1"/>
          </p:cNvSpPr>
          <p:nvPr>
            <p:ph type="title"/>
          </p:nvPr>
        </p:nvSpPr>
        <p:spPr>
          <a:xfrm>
            <a:off x="614363" y="838200"/>
            <a:ext cx="7813675" cy="685800"/>
          </a:xfrm>
        </p:spPr>
        <p:txBody>
          <a:bodyPr/>
          <a:lstStyle/>
          <a:p>
            <a:r>
              <a:rPr lang="en-US" smtClean="0"/>
              <a:t>Design Selection – Solar Power</a:t>
            </a:r>
          </a:p>
        </p:txBody>
      </p:sp>
      <p:graphicFrame>
        <p:nvGraphicFramePr>
          <p:cNvPr id="5" name="Table 4"/>
          <p:cNvGraphicFramePr>
            <a:graphicFrameLocks noGrp="1"/>
          </p:cNvGraphicFramePr>
          <p:nvPr/>
        </p:nvGraphicFramePr>
        <p:xfrm>
          <a:off x="800100" y="2667000"/>
          <a:ext cx="7543800" cy="2016124"/>
        </p:xfrm>
        <a:graphic>
          <a:graphicData uri="http://schemas.openxmlformats.org/drawingml/2006/table">
            <a:tbl>
              <a:tblPr firstRow="1" bandRow="1">
                <a:tableStyleId>{5C22544A-7EE6-4342-B048-85BDC9FD1C3A}</a:tableStyleId>
              </a:tblPr>
              <a:tblGrid>
                <a:gridCol w="2514600"/>
                <a:gridCol w="2514600"/>
                <a:gridCol w="2514600"/>
              </a:tblGrid>
              <a:tr h="504031">
                <a:tc>
                  <a:txBody>
                    <a:bodyPr/>
                    <a:lstStyle/>
                    <a:p>
                      <a:pPr algn="ctr" fontAlgn="ctr"/>
                      <a:r>
                        <a:rPr lang="en-US" sz="2400" b="1" i="0" u="none" strike="noStrike" dirty="0">
                          <a:solidFill>
                            <a:srgbClr val="FFFFFF"/>
                          </a:solidFill>
                          <a:latin typeface="Tahoma" pitchFamily="34" charset="0"/>
                          <a:cs typeface="Tahoma" pitchFamily="34" charset="0"/>
                        </a:rPr>
                        <a:t>Cell Type</a:t>
                      </a:r>
                    </a:p>
                  </a:txBody>
                  <a:tcPr marL="9525" marR="9525" marT="9522" marB="0" anchor="ctr"/>
                </a:tc>
                <a:tc>
                  <a:txBody>
                    <a:bodyPr/>
                    <a:lstStyle/>
                    <a:p>
                      <a:pPr algn="ctr" fontAlgn="ctr"/>
                      <a:r>
                        <a:rPr lang="en-US" sz="2400" b="1" i="0" u="none" strike="noStrike" dirty="0">
                          <a:solidFill>
                            <a:srgbClr val="FFFFFF"/>
                          </a:solidFill>
                          <a:latin typeface="Tahoma" pitchFamily="34" charset="0"/>
                          <a:cs typeface="Tahoma" pitchFamily="34" charset="0"/>
                        </a:rPr>
                        <a:t>Efficiency</a:t>
                      </a:r>
                    </a:p>
                  </a:txBody>
                  <a:tcPr marL="9525" marR="9525" marT="9522" marB="0" anchor="ctr"/>
                </a:tc>
                <a:tc>
                  <a:txBody>
                    <a:bodyPr/>
                    <a:lstStyle/>
                    <a:p>
                      <a:pPr algn="ctr" fontAlgn="ctr"/>
                      <a:r>
                        <a:rPr lang="en-US" sz="2400" b="1" i="0" u="none" strike="noStrike">
                          <a:solidFill>
                            <a:srgbClr val="FFFFFF"/>
                          </a:solidFill>
                          <a:latin typeface="Tahoma" pitchFamily="34" charset="0"/>
                          <a:cs typeface="Tahoma" pitchFamily="34" charset="0"/>
                        </a:rPr>
                        <a:t>Notes</a:t>
                      </a:r>
                    </a:p>
                  </a:txBody>
                  <a:tcPr marL="9525" marR="9525" marT="9522" marB="0" anchor="ctr"/>
                </a:tc>
              </a:tr>
              <a:tr h="504031">
                <a:tc>
                  <a:txBody>
                    <a:bodyPr/>
                    <a:lstStyle/>
                    <a:p>
                      <a:pPr algn="ctr" fontAlgn="ctr"/>
                      <a:r>
                        <a:rPr lang="en-US" sz="2400" b="0" i="0" u="none" strike="noStrike" dirty="0">
                          <a:solidFill>
                            <a:srgbClr val="000000"/>
                          </a:solidFill>
                          <a:latin typeface="Tahoma" pitchFamily="34" charset="0"/>
                          <a:cs typeface="Tahoma" pitchFamily="34" charset="0"/>
                        </a:rPr>
                        <a:t>Polycrystalline</a:t>
                      </a:r>
                    </a:p>
                  </a:txBody>
                  <a:tcPr marL="9525" marR="9525" marT="9522" marB="0" anchor="ctr"/>
                </a:tc>
                <a:tc>
                  <a:txBody>
                    <a:bodyPr/>
                    <a:lstStyle/>
                    <a:p>
                      <a:pPr algn="ctr" fontAlgn="ctr"/>
                      <a:r>
                        <a:rPr lang="en-US" sz="2400" b="0" i="0" u="none" strike="noStrike" dirty="0">
                          <a:solidFill>
                            <a:srgbClr val="000000"/>
                          </a:solidFill>
                          <a:latin typeface="Tahoma" pitchFamily="34" charset="0"/>
                          <a:cs typeface="Tahoma" pitchFamily="34" charset="0"/>
                        </a:rPr>
                        <a:t>13-15%</a:t>
                      </a:r>
                    </a:p>
                  </a:txBody>
                  <a:tcPr marL="9525" marR="9525" marT="9522" marB="0" anchor="ctr"/>
                </a:tc>
                <a:tc>
                  <a:txBody>
                    <a:bodyPr/>
                    <a:lstStyle/>
                    <a:p>
                      <a:pPr algn="ctr" fontAlgn="ctr"/>
                      <a:r>
                        <a:rPr lang="en-US" sz="2400" b="0" i="0" u="none" strike="noStrike" dirty="0">
                          <a:solidFill>
                            <a:srgbClr val="000000"/>
                          </a:solidFill>
                          <a:latin typeface="Tahoma" pitchFamily="34" charset="0"/>
                          <a:cs typeface="Tahoma" pitchFamily="34" charset="0"/>
                        </a:rPr>
                        <a:t>Between</a:t>
                      </a:r>
                    </a:p>
                  </a:txBody>
                  <a:tcPr marL="9525" marR="9525" marT="9522" marB="0" anchor="ctr"/>
                </a:tc>
              </a:tr>
              <a:tr h="504031">
                <a:tc>
                  <a:txBody>
                    <a:bodyPr/>
                    <a:lstStyle/>
                    <a:p>
                      <a:pPr algn="ctr" fontAlgn="ctr"/>
                      <a:r>
                        <a:rPr lang="en-US" sz="2400" b="0" i="0" u="none" strike="noStrike">
                          <a:solidFill>
                            <a:srgbClr val="000000"/>
                          </a:solidFill>
                          <a:latin typeface="Tahoma" pitchFamily="34" charset="0"/>
                          <a:cs typeface="Tahoma" pitchFamily="34" charset="0"/>
                        </a:rPr>
                        <a:t>Monocrystalline</a:t>
                      </a:r>
                    </a:p>
                  </a:txBody>
                  <a:tcPr marL="9525" marR="9525" marT="9522" marB="0" anchor="ctr"/>
                </a:tc>
                <a:tc>
                  <a:txBody>
                    <a:bodyPr/>
                    <a:lstStyle/>
                    <a:p>
                      <a:pPr algn="ctr" fontAlgn="ctr"/>
                      <a:r>
                        <a:rPr lang="en-US" sz="2400" b="0" i="0" u="none" strike="noStrike" dirty="0">
                          <a:solidFill>
                            <a:srgbClr val="000000"/>
                          </a:solidFill>
                          <a:latin typeface="Tahoma" pitchFamily="34" charset="0"/>
                          <a:cs typeface="Tahoma" pitchFamily="34" charset="0"/>
                        </a:rPr>
                        <a:t>14-17%</a:t>
                      </a:r>
                    </a:p>
                  </a:txBody>
                  <a:tcPr marL="9525" marR="9525" marT="9522" marB="0" anchor="ctr"/>
                </a:tc>
                <a:tc>
                  <a:txBody>
                    <a:bodyPr/>
                    <a:lstStyle/>
                    <a:p>
                      <a:pPr algn="ctr" fontAlgn="ctr"/>
                      <a:r>
                        <a:rPr lang="en-US" sz="2400" b="0" i="0" u="none" strike="noStrike" dirty="0">
                          <a:solidFill>
                            <a:srgbClr val="000000"/>
                          </a:solidFill>
                          <a:latin typeface="Tahoma" pitchFamily="34" charset="0"/>
                          <a:cs typeface="Tahoma" pitchFamily="34" charset="0"/>
                        </a:rPr>
                        <a:t>Extremely Fragile</a:t>
                      </a:r>
                    </a:p>
                  </a:txBody>
                  <a:tcPr marL="9525" marR="9525" marT="9522" marB="0" anchor="ctr"/>
                </a:tc>
              </a:tr>
              <a:tr h="504031">
                <a:tc>
                  <a:txBody>
                    <a:bodyPr/>
                    <a:lstStyle/>
                    <a:p>
                      <a:pPr algn="ctr" fontAlgn="ctr"/>
                      <a:r>
                        <a:rPr lang="en-US" sz="2400" b="0" i="0" u="none" strike="noStrike">
                          <a:solidFill>
                            <a:srgbClr val="000000"/>
                          </a:solidFill>
                          <a:latin typeface="Tahoma" pitchFamily="34" charset="0"/>
                          <a:cs typeface="Tahoma" pitchFamily="34" charset="0"/>
                        </a:rPr>
                        <a:t>Amorphic</a:t>
                      </a:r>
                    </a:p>
                  </a:txBody>
                  <a:tcPr marL="9525" marR="9525" marT="9522" marB="0" anchor="ctr"/>
                </a:tc>
                <a:tc>
                  <a:txBody>
                    <a:bodyPr/>
                    <a:lstStyle/>
                    <a:p>
                      <a:pPr algn="ctr" fontAlgn="ctr"/>
                      <a:r>
                        <a:rPr lang="en-US" sz="2400" b="0" i="0" u="none" strike="noStrike" dirty="0">
                          <a:solidFill>
                            <a:srgbClr val="000000"/>
                          </a:solidFill>
                          <a:latin typeface="Tahoma" pitchFamily="34" charset="0"/>
                          <a:cs typeface="Tahoma" pitchFamily="34" charset="0"/>
                        </a:rPr>
                        <a:t>5-7%</a:t>
                      </a:r>
                    </a:p>
                  </a:txBody>
                  <a:tcPr marL="9525" marR="9525" marT="9522" marB="0" anchor="ctr"/>
                </a:tc>
                <a:tc>
                  <a:txBody>
                    <a:bodyPr/>
                    <a:lstStyle/>
                    <a:p>
                      <a:pPr algn="ctr" fontAlgn="ctr"/>
                      <a:r>
                        <a:rPr lang="en-US" sz="2400" b="0" i="0" u="none" strike="noStrike" dirty="0">
                          <a:solidFill>
                            <a:srgbClr val="000000"/>
                          </a:solidFill>
                          <a:latin typeface="Tahoma" pitchFamily="34" charset="0"/>
                          <a:cs typeface="Tahoma" pitchFamily="34" charset="0"/>
                        </a:rPr>
                        <a:t>Flexible</a:t>
                      </a:r>
                    </a:p>
                  </a:txBody>
                  <a:tcPr marL="9525" marR="9525" marT="9522"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4363" y="838200"/>
            <a:ext cx="7813675" cy="685800"/>
          </a:xfrm>
        </p:spPr>
        <p:txBody>
          <a:bodyPr/>
          <a:lstStyle/>
          <a:p>
            <a:r>
              <a:rPr lang="en-US" smtClean="0"/>
              <a:t>Design Selection – Solar Power</a:t>
            </a:r>
          </a:p>
        </p:txBody>
      </p:sp>
      <p:sp>
        <p:nvSpPr>
          <p:cNvPr id="3" name="Hexagon 2"/>
          <p:cNvSpPr/>
          <p:nvPr/>
        </p:nvSpPr>
        <p:spPr>
          <a:xfrm>
            <a:off x="1905000" y="2819400"/>
            <a:ext cx="2209800" cy="1905000"/>
          </a:xfrm>
          <a:prstGeom prst="hexagon">
            <a:avLst/>
          </a:prstGeom>
          <a:solidFill>
            <a:srgbClr val="0033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Content Placeholder 2"/>
          <p:cNvSpPr>
            <a:spLocks noGrp="1"/>
          </p:cNvSpPr>
          <p:nvPr>
            <p:ph idx="1"/>
          </p:nvPr>
        </p:nvSpPr>
        <p:spPr/>
        <p:txBody>
          <a:bodyPr/>
          <a:lstStyle/>
          <a:p>
            <a:r>
              <a:rPr lang="en-US" dirty="0" smtClean="0"/>
              <a:t>Desired dimensions:</a:t>
            </a:r>
          </a:p>
          <a:p>
            <a:pPr lvl="1"/>
            <a:r>
              <a:rPr lang="en-US" dirty="0" smtClean="0"/>
              <a:t>Hexagonal cap with 64” diameter (32” sides)</a:t>
            </a:r>
          </a:p>
          <a:p>
            <a:pPr lvl="1"/>
            <a:endParaRPr lang="en-US" dirty="0"/>
          </a:p>
          <a:p>
            <a:pPr lvl="1"/>
            <a:endParaRPr lang="en-US" dirty="0" smtClean="0"/>
          </a:p>
          <a:p>
            <a:pPr marL="366713" lvl="1" indent="0">
              <a:buNone/>
            </a:pPr>
            <a:endParaRPr lang="en-US" sz="1400" dirty="0" smtClean="0"/>
          </a:p>
          <a:p>
            <a:pPr marL="366713" lvl="1" indent="0">
              <a:buNone/>
            </a:pPr>
            <a:endParaRPr lang="en-US" sz="1400" dirty="0"/>
          </a:p>
          <a:p>
            <a:pPr marL="366713" lvl="1" indent="0">
              <a:buNone/>
            </a:pPr>
            <a:endParaRPr lang="en-US" sz="1400" dirty="0" smtClean="0"/>
          </a:p>
          <a:p>
            <a:pPr lvl="1"/>
            <a:endParaRPr lang="en-US" dirty="0"/>
          </a:p>
          <a:p>
            <a:pPr lvl="1"/>
            <a:r>
              <a:rPr lang="en-US" dirty="0" smtClean="0"/>
              <a:t>To maximize power output via area, panels should be between 9 – 12 inches in length and 8 – 10 inches in width.</a:t>
            </a:r>
          </a:p>
        </p:txBody>
      </p:sp>
      <p:sp>
        <p:nvSpPr>
          <p:cNvPr id="4" name="Isosceles Triangle 3"/>
          <p:cNvSpPr/>
          <p:nvPr/>
        </p:nvSpPr>
        <p:spPr>
          <a:xfrm>
            <a:off x="4953000" y="2819400"/>
            <a:ext cx="2286000" cy="19812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09616" y="4215384"/>
            <a:ext cx="786384" cy="585216"/>
          </a:xfrm>
          <a:prstGeom prst="rect">
            <a:avLst/>
          </a:prstGeom>
          <a:solidFill>
            <a:srgbClr val="000099">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0" y="4215384"/>
            <a:ext cx="786384" cy="585216"/>
          </a:xfrm>
          <a:prstGeom prst="rect">
            <a:avLst/>
          </a:prstGeom>
          <a:solidFill>
            <a:srgbClr val="000099">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02808" y="3630168"/>
            <a:ext cx="786384" cy="585216"/>
          </a:xfrm>
          <a:prstGeom prst="rect">
            <a:avLst/>
          </a:prstGeom>
          <a:solidFill>
            <a:srgbClr val="000099">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2393852" y="3657600"/>
            <a:ext cx="1230923" cy="10668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3048000" y="3922776"/>
            <a:ext cx="1828800" cy="42062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4363" y="838200"/>
            <a:ext cx="7813675" cy="685800"/>
          </a:xfrm>
        </p:spPr>
        <p:txBody>
          <a:bodyPr/>
          <a:lstStyle/>
          <a:p>
            <a:r>
              <a:rPr lang="en-US" smtClean="0"/>
              <a:t>Design Selection – Solar Power</a:t>
            </a:r>
          </a:p>
        </p:txBody>
      </p:sp>
      <p:pic>
        <p:nvPicPr>
          <p:cNvPr id="27651" name="Content Placeholder 4" descr="solar panel radar chart.png"/>
          <p:cNvPicPr>
            <a:picLocks noGrp="1" noChangeAspect="1"/>
          </p:cNvPicPr>
          <p:nvPr>
            <p:ph idx="1"/>
          </p:nvPr>
        </p:nvPicPr>
        <p:blipFill>
          <a:blip r:embed="rId3" cstate="print">
            <a:extLst>
              <a:ext uri="{28A0092B-C50C-407E-A947-70E740481C1C}">
                <a14:useLocalDpi xmlns="" xmlns:a14="http://schemas.microsoft.com/office/drawing/2010/main" val="0"/>
              </a:ext>
            </a:extLst>
          </a:blip>
          <a:srcRect l="3288" t="25397" r="5878" b="22221"/>
          <a:stretch>
            <a:fillRect/>
          </a:stretch>
        </p:blipFill>
        <p:spPr>
          <a:xfrm>
            <a:off x="2971800" y="1600200"/>
            <a:ext cx="5588000" cy="4852988"/>
          </a:xfrm>
        </p:spPr>
      </p:pic>
      <p:sp>
        <p:nvSpPr>
          <p:cNvPr id="7" name="Rounded Rectangle 6"/>
          <p:cNvSpPr/>
          <p:nvPr/>
        </p:nvSpPr>
        <p:spPr>
          <a:xfrm>
            <a:off x="6629400" y="1676400"/>
            <a:ext cx="1905000" cy="304800"/>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ular Callout 7"/>
          <p:cNvSpPr/>
          <p:nvPr/>
        </p:nvSpPr>
        <p:spPr>
          <a:xfrm>
            <a:off x="609600" y="1981200"/>
            <a:ext cx="2286000" cy="3200400"/>
          </a:xfrm>
          <a:prstGeom prst="wedgeRectCallout">
            <a:avLst>
              <a:gd name="adj1" fmla="val 65542"/>
              <a:gd name="adj2" fmla="val -2356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000000"/>
                </a:solidFill>
                <a:latin typeface="Tahoma" pitchFamily="34" charset="0"/>
                <a:cs typeface="Tahoma" pitchFamily="34" charset="0"/>
              </a:rPr>
              <a:t>Using eighteen of the selected panels will:</a:t>
            </a:r>
          </a:p>
          <a:p>
            <a:pPr>
              <a:defRPr/>
            </a:pPr>
            <a:endParaRPr lang="en-US" sz="1400" dirty="0">
              <a:solidFill>
                <a:srgbClr val="000000"/>
              </a:solidFill>
              <a:latin typeface="Tahoma" pitchFamily="34" charset="0"/>
              <a:cs typeface="Tahoma" pitchFamily="34" charset="0"/>
            </a:endParaRPr>
          </a:p>
          <a:p>
            <a:pPr>
              <a:buFont typeface="Arial" pitchFamily="34" charset="0"/>
              <a:buChar char="•"/>
              <a:defRPr/>
            </a:pPr>
            <a:r>
              <a:rPr lang="en-US" sz="2400" dirty="0">
                <a:solidFill>
                  <a:srgbClr val="000000"/>
                </a:solidFill>
                <a:latin typeface="Tahoma" pitchFamily="34" charset="0"/>
                <a:cs typeface="Tahoma" pitchFamily="34" charset="0"/>
              </a:rPr>
              <a:t>Cost $630</a:t>
            </a:r>
          </a:p>
          <a:p>
            <a:pPr>
              <a:buFont typeface="Arial" pitchFamily="34" charset="0"/>
              <a:buChar char="•"/>
              <a:defRPr/>
            </a:pPr>
            <a:r>
              <a:rPr lang="en-US" sz="2400" dirty="0">
                <a:solidFill>
                  <a:srgbClr val="000000"/>
                </a:solidFill>
                <a:latin typeface="Tahoma" pitchFamily="34" charset="0"/>
                <a:cs typeface="Tahoma" pitchFamily="34" charset="0"/>
              </a:rPr>
              <a:t>Weigh 29.7 lbs</a:t>
            </a:r>
          </a:p>
          <a:p>
            <a:pPr>
              <a:buFont typeface="Arial" pitchFamily="34" charset="0"/>
              <a:buChar char="•"/>
              <a:defRPr/>
            </a:pPr>
            <a:r>
              <a:rPr lang="en-US" sz="2400" dirty="0">
                <a:solidFill>
                  <a:srgbClr val="000000"/>
                </a:solidFill>
                <a:latin typeface="Tahoma" pitchFamily="34" charset="0"/>
                <a:cs typeface="Tahoma" pitchFamily="34" charset="0"/>
              </a:rPr>
              <a:t>Provide 90 Watts of power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4363" y="838200"/>
            <a:ext cx="7813675" cy="685800"/>
          </a:xfrm>
        </p:spPr>
        <p:txBody>
          <a:bodyPr/>
          <a:lstStyle/>
          <a:p>
            <a:r>
              <a:rPr lang="en-US" smtClean="0"/>
              <a:t>Design Selection – Human Power</a:t>
            </a:r>
          </a:p>
        </p:txBody>
      </p:sp>
      <p:sp>
        <p:nvSpPr>
          <p:cNvPr id="28675" name="Content Placeholder 2"/>
          <p:cNvSpPr>
            <a:spLocks noGrp="1"/>
          </p:cNvSpPr>
          <p:nvPr>
            <p:ph idx="1"/>
          </p:nvPr>
        </p:nvSpPr>
        <p:spPr>
          <a:xfrm>
            <a:off x="614363" y="1600200"/>
            <a:ext cx="3957637" cy="4419600"/>
          </a:xfrm>
        </p:spPr>
        <p:txBody>
          <a:bodyPr anchor="ctr"/>
          <a:lstStyle/>
          <a:p>
            <a:r>
              <a:rPr lang="en-US" smtClean="0"/>
              <a:t>Windstream Human Power Generator</a:t>
            </a:r>
            <a:r>
              <a:rPr lang="en-US" baseline="30000" smtClean="0"/>
              <a:t>®</a:t>
            </a:r>
          </a:p>
          <a:p>
            <a:r>
              <a:rPr lang="en-US" smtClean="0"/>
              <a:t>Crank attached to a drive chain</a:t>
            </a:r>
          </a:p>
          <a:p>
            <a:r>
              <a:rPr lang="en-US" smtClean="0"/>
              <a:t>Cost $550</a:t>
            </a:r>
          </a:p>
          <a:p>
            <a:endParaRPr lang="en-US" smtClean="0"/>
          </a:p>
        </p:txBody>
      </p:sp>
      <p:pic>
        <p:nvPicPr>
          <p:cNvPr id="28676" name="Picture 3" descr="hand crank.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200" y="1600200"/>
            <a:ext cx="3475038"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Design</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t="19959" r="1027"/>
          <a:stretch/>
        </p:blipFill>
        <p:spPr>
          <a:xfrm>
            <a:off x="619584" y="1600201"/>
            <a:ext cx="7914816" cy="4800600"/>
          </a:xfrm>
          <a:ln w="57150">
            <a:solidFill>
              <a:srgbClr val="003300"/>
            </a:solidFill>
          </a:ln>
        </p:spPr>
      </p:pic>
      <p:sp>
        <p:nvSpPr>
          <p:cNvPr id="5" name="Rounded Rectangular Callout 4"/>
          <p:cNvSpPr/>
          <p:nvPr/>
        </p:nvSpPr>
        <p:spPr>
          <a:xfrm>
            <a:off x="685800" y="4572000"/>
            <a:ext cx="1295400" cy="762000"/>
          </a:xfrm>
          <a:prstGeom prst="wedgeRoundRectCallout">
            <a:avLst>
              <a:gd name="adj1" fmla="val 79902"/>
              <a:gd name="adj2" fmla="val 3214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solidFill>
                <a:latin typeface="Tahoma" pitchFamily="34" charset="0"/>
                <a:cs typeface="Tahoma" pitchFamily="34" charset="0"/>
              </a:rPr>
              <a:t>Water System</a:t>
            </a:r>
            <a:endParaRPr lang="en-US" sz="2000" dirty="0">
              <a:solidFill>
                <a:schemeClr val="bg2"/>
              </a:solidFill>
              <a:latin typeface="Tahoma" pitchFamily="34" charset="0"/>
              <a:cs typeface="Tahoma" pitchFamily="34" charset="0"/>
            </a:endParaRPr>
          </a:p>
        </p:txBody>
      </p:sp>
      <p:sp>
        <p:nvSpPr>
          <p:cNvPr id="6" name="Rounded Rectangular Callout 5"/>
          <p:cNvSpPr/>
          <p:nvPr/>
        </p:nvSpPr>
        <p:spPr>
          <a:xfrm>
            <a:off x="2286000" y="2057400"/>
            <a:ext cx="2209800" cy="533400"/>
          </a:xfrm>
          <a:prstGeom prst="wedgeRoundRectCallout">
            <a:avLst>
              <a:gd name="adj1" fmla="val 7986"/>
              <a:gd name="adj2" fmla="val 1000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solidFill>
                <a:latin typeface="Tahoma" pitchFamily="34" charset="0"/>
                <a:cs typeface="Tahoma" pitchFamily="34" charset="0"/>
              </a:rPr>
              <a:t>Electrical System</a:t>
            </a:r>
            <a:endParaRPr lang="en-US" sz="2000" dirty="0">
              <a:solidFill>
                <a:schemeClr val="bg2"/>
              </a:solidFill>
              <a:latin typeface="Tahoma" pitchFamily="34" charset="0"/>
              <a:cs typeface="Tahoma" pitchFamily="34" charset="0"/>
            </a:endParaRPr>
          </a:p>
        </p:txBody>
      </p:sp>
      <p:sp>
        <p:nvSpPr>
          <p:cNvPr id="7" name="Rounded Rectangular Callout 6"/>
          <p:cNvSpPr/>
          <p:nvPr/>
        </p:nvSpPr>
        <p:spPr>
          <a:xfrm>
            <a:off x="6096000" y="4191000"/>
            <a:ext cx="1371600" cy="533400"/>
          </a:xfrm>
          <a:prstGeom prst="wedgeRoundRectCallout">
            <a:avLst>
              <a:gd name="adj1" fmla="val -77976"/>
              <a:gd name="adj2" fmla="val 3287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solidFill>
                <a:latin typeface="Tahoma" pitchFamily="34" charset="0"/>
                <a:cs typeface="Tahoma" pitchFamily="34" charset="0"/>
              </a:rPr>
              <a:t>Structure</a:t>
            </a:r>
            <a:endParaRPr lang="en-US" sz="2000" dirty="0">
              <a:solidFill>
                <a:schemeClr val="bg2"/>
              </a:solidFill>
              <a:latin typeface="Tahoma" pitchFamily="34" charset="0"/>
              <a:cs typeface="Tahoma" pitchFamily="34" charset="0"/>
            </a:endParaRPr>
          </a:p>
        </p:txBody>
      </p:sp>
    </p:spTree>
    <p:extLst>
      <p:ext uri="{BB962C8B-B14F-4D97-AF65-F5344CB8AC3E}">
        <p14:creationId xmlns="" xmlns:p14="http://schemas.microsoft.com/office/powerpoint/2010/main" val="2983614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4363" y="838200"/>
            <a:ext cx="7813675" cy="4114800"/>
          </a:xfrm>
        </p:spPr>
        <p:txBody>
          <a:bodyPr anchor="ctr"/>
          <a:lstStyle/>
          <a:p>
            <a:pPr algn="ctr"/>
            <a:r>
              <a:rPr lang="en-US" sz="5400" smtClean="0"/>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4363" y="838200"/>
            <a:ext cx="7813675" cy="685800"/>
          </a:xfrm>
        </p:spPr>
        <p:txBody>
          <a:bodyPr/>
          <a:lstStyle/>
          <a:p>
            <a:pPr eaLnBrk="1" hangingPunct="1"/>
            <a:r>
              <a:rPr lang="en-US" smtClean="0">
                <a:solidFill>
                  <a:srgbClr val="000000"/>
                </a:solidFill>
              </a:rPr>
              <a:t>Internally Displaced Persons</a:t>
            </a:r>
          </a:p>
        </p:txBody>
      </p:sp>
      <p:pic>
        <p:nvPicPr>
          <p:cNvPr id="1331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l="8733"/>
          <a:stretch>
            <a:fillRect/>
          </a:stretch>
        </p:blipFill>
        <p:spPr bwMode="auto">
          <a:xfrm>
            <a:off x="685800" y="2286000"/>
            <a:ext cx="3452813" cy="309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3316" name="Text Box 2"/>
          <p:cNvSpPr txBox="1">
            <a:spLocks noChangeArrowheads="1"/>
          </p:cNvSpPr>
          <p:nvPr/>
        </p:nvSpPr>
        <p:spPr bwMode="auto">
          <a:xfrm>
            <a:off x="4267200" y="1828800"/>
            <a:ext cx="4267200" cy="406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Gothic"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Gothic"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Gothic"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Gothic"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Gothic"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Gothic"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Gothic"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Gothic"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Gothic" pitchFamily="34" charset="0"/>
              </a:defRPr>
            </a:lvl9pPr>
          </a:lstStyle>
          <a:p>
            <a:pPr eaLnBrk="1" hangingPunct="1">
              <a:lnSpc>
                <a:spcPct val="90000"/>
              </a:lnSpc>
              <a:spcBef>
                <a:spcPts val="488"/>
              </a:spcBef>
              <a:buClr>
                <a:srgbClr val="6F9400"/>
              </a:buClr>
              <a:buSzPct val="76000"/>
              <a:buFont typeface="Wingdings 2" pitchFamily="16" charset="2"/>
              <a:buChar char=""/>
            </a:pPr>
            <a:r>
              <a:rPr lang="en-US" sz="2800">
                <a:solidFill>
                  <a:srgbClr val="3E3D2D"/>
                </a:solidFill>
                <a:latin typeface="Tahoma" pitchFamily="34" charset="0"/>
                <a:ea typeface="SimSun" charset="-122"/>
                <a:cs typeface="Tahoma" pitchFamily="34" charset="0"/>
              </a:rPr>
              <a:t>Remain within country’s borders</a:t>
            </a:r>
          </a:p>
          <a:p>
            <a:pPr eaLnBrk="1" hangingPunct="1">
              <a:lnSpc>
                <a:spcPct val="90000"/>
              </a:lnSpc>
              <a:spcAft>
                <a:spcPts val="1425"/>
              </a:spcAft>
            </a:pPr>
            <a:endParaRPr lang="en-US" sz="2800">
              <a:solidFill>
                <a:srgbClr val="3E3D2D"/>
              </a:solidFill>
              <a:latin typeface="Tahoma" pitchFamily="34" charset="0"/>
              <a:ea typeface="SimSun" charset="-122"/>
              <a:cs typeface="Tahoma" pitchFamily="34" charset="0"/>
            </a:endParaRPr>
          </a:p>
          <a:p>
            <a:pPr eaLnBrk="1" hangingPunct="1">
              <a:lnSpc>
                <a:spcPct val="90000"/>
              </a:lnSpc>
              <a:spcBef>
                <a:spcPts val="488"/>
              </a:spcBef>
              <a:buClr>
                <a:srgbClr val="6F9400"/>
              </a:buClr>
              <a:buSzPct val="76000"/>
              <a:buFont typeface="Wingdings 2" pitchFamily="16" charset="2"/>
              <a:buChar char=""/>
            </a:pPr>
            <a:r>
              <a:rPr lang="en-US" sz="2800">
                <a:solidFill>
                  <a:srgbClr val="3E3D2D"/>
                </a:solidFill>
                <a:latin typeface="Tahoma" pitchFamily="34" charset="0"/>
                <a:ea typeface="SimSun" charset="-122"/>
                <a:cs typeface="Tahoma" pitchFamily="34" charset="0"/>
              </a:rPr>
              <a:t>In 2009:  estimated 27 million IDP</a:t>
            </a:r>
          </a:p>
          <a:p>
            <a:pPr eaLnBrk="1" hangingPunct="1">
              <a:lnSpc>
                <a:spcPct val="90000"/>
              </a:lnSpc>
              <a:spcBef>
                <a:spcPts val="488"/>
              </a:spcBef>
            </a:pPr>
            <a:endParaRPr lang="en-US" sz="2800">
              <a:solidFill>
                <a:srgbClr val="3E3D2D"/>
              </a:solidFill>
              <a:latin typeface="Tahoma" pitchFamily="34" charset="0"/>
              <a:ea typeface="SimSun" charset="-122"/>
              <a:cs typeface="Tahoma" pitchFamily="34" charset="0"/>
            </a:endParaRPr>
          </a:p>
          <a:p>
            <a:pPr eaLnBrk="1" hangingPunct="1">
              <a:lnSpc>
                <a:spcPct val="90000"/>
              </a:lnSpc>
              <a:spcBef>
                <a:spcPts val="488"/>
              </a:spcBef>
              <a:buClr>
                <a:srgbClr val="6F9400"/>
              </a:buClr>
              <a:buSzPct val="76000"/>
              <a:buFont typeface="Wingdings 2" pitchFamily="16" charset="2"/>
              <a:buChar char=""/>
            </a:pPr>
            <a:r>
              <a:rPr lang="en-US" sz="2800">
                <a:solidFill>
                  <a:srgbClr val="3E3D2D"/>
                </a:solidFill>
                <a:latin typeface="Tahoma" pitchFamily="34" charset="0"/>
                <a:ea typeface="SimSun" charset="-122"/>
                <a:cs typeface="Tahoma" pitchFamily="34" charset="0"/>
              </a:rPr>
              <a:t>70% were women and children.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42988" y="1676400"/>
            <a:ext cx="3419475" cy="4495800"/>
          </a:xfrm>
        </p:spPr>
        <p:txBody>
          <a:bodyPr anchor="ctr"/>
          <a:lstStyle/>
          <a:p>
            <a:pPr marL="0" indent="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000" dirty="0" smtClean="0"/>
          </a:p>
          <a:p>
            <a:pPr marL="0" indent="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b="1" dirty="0" smtClean="0"/>
              <a:t>Emergency Shelter</a:t>
            </a:r>
          </a:p>
          <a:p>
            <a:pPr marL="0" indent="0" eaLnBrk="1" hangingPunct="1">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000" b="1" dirty="0" smtClean="0"/>
          </a:p>
          <a:p>
            <a:pPr marL="0" indent="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b="1" dirty="0" smtClean="0"/>
              <a:t>Transitional Shelter</a:t>
            </a:r>
          </a:p>
          <a:p>
            <a:pPr marL="0" indent="0" eaLnBrk="1" hangingPunct="1">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000" b="1" dirty="0" smtClean="0"/>
          </a:p>
          <a:p>
            <a:pPr marL="0" indent="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b="1" dirty="0" smtClean="0"/>
              <a:t>Permanent Shelter</a:t>
            </a:r>
          </a:p>
          <a:p>
            <a:pPr eaLnBrk="1" hangingPunct="1">
              <a:defRPr/>
            </a:pPr>
            <a:endParaRPr lang="en-US" sz="2000" dirty="0"/>
          </a:p>
        </p:txBody>
      </p:sp>
      <p:pic>
        <p:nvPicPr>
          <p:cNvPr id="16387" name="Content Placeholder 1"/>
          <p:cNvPicPr>
            <a:picLocks noGrp="1" noChangeAspect="1"/>
          </p:cNvPicPr>
          <p:nvPr>
            <p:ph sz="quarter" idx="14"/>
          </p:nvPr>
        </p:nvPicPr>
        <p:blipFill>
          <a:blip r:embed="rId2" cstate="print">
            <a:extLst>
              <a:ext uri="{28A0092B-C50C-407E-A947-70E740481C1C}">
                <a14:useLocalDpi xmlns="" xmlns:a14="http://schemas.microsoft.com/office/drawing/2010/main" val="0"/>
              </a:ext>
            </a:extLst>
          </a:blip>
          <a:srcRect/>
          <a:stretch>
            <a:fillRect/>
          </a:stretch>
        </p:blipFill>
        <p:spPr>
          <a:xfrm>
            <a:off x="4264025" y="2076743"/>
            <a:ext cx="4166587" cy="3118170"/>
          </a:xfrm>
        </p:spPr>
      </p:pic>
      <p:sp>
        <p:nvSpPr>
          <p:cNvPr id="16388" name="Title 1"/>
          <p:cNvSpPr>
            <a:spLocks noGrp="1"/>
          </p:cNvSpPr>
          <p:nvPr>
            <p:ph type="title"/>
          </p:nvPr>
        </p:nvSpPr>
        <p:spPr>
          <a:xfrm>
            <a:off x="1042988" y="685800"/>
            <a:ext cx="7024687" cy="1143000"/>
          </a:xfrm>
        </p:spPr>
        <p:txBody>
          <a:bodyPr/>
          <a:lstStyle/>
          <a:p>
            <a:pPr eaLnBrk="1" hangingPunct="1"/>
            <a:r>
              <a:rPr lang="en-US" dirty="0" smtClean="0"/>
              <a:t>Existing Shelter</a:t>
            </a: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14800" y="2057400"/>
            <a:ext cx="4419600" cy="3156857"/>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19201" y="2302972"/>
            <a:ext cx="4165178" cy="2665713"/>
          </a:xfrm>
          <a:prstGeom prst="rect">
            <a:avLst/>
          </a:prstGeom>
        </p:spPr>
      </p:pic>
    </p:spTree>
    <p:extLst>
      <p:ext uri="{BB962C8B-B14F-4D97-AF65-F5344CB8AC3E}">
        <p14:creationId xmlns="" xmlns:p14="http://schemas.microsoft.com/office/powerpoint/2010/main" val="194350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Requirements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67694" y="1676400"/>
            <a:ext cx="7942906" cy="4751496"/>
          </a:xfrm>
        </p:spPr>
      </p:pic>
    </p:spTree>
    <p:extLst>
      <p:ext uri="{BB962C8B-B14F-4D97-AF65-F5344CB8AC3E}">
        <p14:creationId xmlns="" xmlns:p14="http://schemas.microsoft.com/office/powerpoint/2010/main" val="3324733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Specifications</a:t>
            </a:r>
            <a:endParaRPr lang="en-US" dirty="0"/>
          </a:p>
        </p:txBody>
      </p:sp>
      <p:sp>
        <p:nvSpPr>
          <p:cNvPr id="3" name="Content Placeholder 2"/>
          <p:cNvSpPr>
            <a:spLocks noGrp="1"/>
          </p:cNvSpPr>
          <p:nvPr>
            <p:ph idx="1"/>
          </p:nvPr>
        </p:nvSpPr>
        <p:spPr>
          <a:xfrm>
            <a:off x="614363" y="1752600"/>
            <a:ext cx="7997825" cy="4800600"/>
          </a:xfrm>
        </p:spPr>
        <p:txBody>
          <a:bodyPr/>
          <a:lstStyle/>
          <a:p>
            <a:r>
              <a:rPr lang="en-US" dirty="0" smtClean="0"/>
              <a:t>Hexagonal Structure</a:t>
            </a:r>
          </a:p>
          <a:p>
            <a:pPr lvl="1"/>
            <a:r>
              <a:rPr lang="en-US" dirty="0" smtClean="0"/>
              <a:t>138 sq. feet of floor space</a:t>
            </a:r>
          </a:p>
          <a:p>
            <a:pPr lvl="1"/>
            <a:r>
              <a:rPr lang="en-US" dirty="0" smtClean="0"/>
              <a:t>26 degree roof pitch</a:t>
            </a:r>
          </a:p>
          <a:p>
            <a:r>
              <a:rPr lang="en-US" dirty="0" smtClean="0"/>
              <a:t>Wall Panels</a:t>
            </a:r>
          </a:p>
          <a:p>
            <a:pPr lvl="1"/>
            <a:r>
              <a:rPr lang="en-US" dirty="0" smtClean="0"/>
              <a:t>7’ wide x 6’ high</a:t>
            </a:r>
          </a:p>
          <a:p>
            <a:pPr lvl="1"/>
            <a:r>
              <a:rPr lang="en-US" dirty="0" smtClean="0"/>
              <a:t>Held together by stringers</a:t>
            </a:r>
          </a:p>
          <a:p>
            <a:r>
              <a:rPr lang="en-US" dirty="0" smtClean="0"/>
              <a:t>Central Support Column</a:t>
            </a:r>
          </a:p>
          <a:p>
            <a:pPr lvl="1"/>
            <a:r>
              <a:rPr lang="en-US" dirty="0" smtClean="0"/>
              <a:t>8” Diameter Schedule 80 PVC Pipe</a:t>
            </a:r>
            <a:endParaRPr lang="en-US" dirty="0"/>
          </a:p>
        </p:txBody>
      </p:sp>
    </p:spTree>
    <p:extLst>
      <p:ext uri="{BB962C8B-B14F-4D97-AF65-F5344CB8AC3E}">
        <p14:creationId xmlns="" xmlns:p14="http://schemas.microsoft.com/office/powerpoint/2010/main" val="144562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Components</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919191363"/>
              </p:ext>
            </p:extLst>
          </p:nvPr>
        </p:nvGraphicFramePr>
        <p:xfrm>
          <a:off x="2141905" y="2026920"/>
          <a:ext cx="4860191" cy="3627120"/>
        </p:xfrm>
        <a:graphic>
          <a:graphicData uri="http://schemas.openxmlformats.org/drawingml/2006/table">
            <a:tbl>
              <a:tblPr firstRow="1" bandRow="1">
                <a:tableStyleId>{5C22544A-7EE6-4342-B048-85BDC9FD1C3A}</a:tableStyleId>
              </a:tblPr>
              <a:tblGrid>
                <a:gridCol w="3259991"/>
                <a:gridCol w="1600200"/>
              </a:tblGrid>
              <a:tr h="370840">
                <a:tc>
                  <a:txBody>
                    <a:bodyPr/>
                    <a:lstStyle/>
                    <a:p>
                      <a:pPr algn="ctr"/>
                      <a:r>
                        <a:rPr lang="en-US" sz="2400" b="0" dirty="0" smtClean="0">
                          <a:latin typeface="Tahoma" pitchFamily="34" charset="0"/>
                          <a:cs typeface="Tahoma" pitchFamily="34" charset="0"/>
                        </a:rPr>
                        <a:t>Component</a:t>
                      </a:r>
                      <a:endParaRPr lang="en-US" sz="2400" b="0" dirty="0">
                        <a:latin typeface="Tahoma" pitchFamily="34" charset="0"/>
                        <a:cs typeface="Tahoma" pitchFamily="34" charset="0"/>
                      </a:endParaRPr>
                    </a:p>
                  </a:txBody>
                  <a:tcPr/>
                </a:tc>
                <a:tc>
                  <a:txBody>
                    <a:bodyPr/>
                    <a:lstStyle/>
                    <a:p>
                      <a:pPr algn="ctr"/>
                      <a:r>
                        <a:rPr lang="en-US" sz="2400" b="0" dirty="0" smtClean="0">
                          <a:latin typeface="Tahoma" pitchFamily="34" charset="0"/>
                          <a:cs typeface="Tahoma" pitchFamily="34" charset="0"/>
                        </a:rPr>
                        <a:t>Cost/Unit</a:t>
                      </a:r>
                      <a:endParaRPr lang="en-US" sz="2400" b="0" dirty="0">
                        <a:latin typeface="Tahoma" pitchFamily="34" charset="0"/>
                        <a:cs typeface="Tahoma" pitchFamily="34" charset="0"/>
                      </a:endParaRPr>
                    </a:p>
                  </a:txBody>
                  <a:tcPr/>
                </a:tc>
              </a:tr>
              <a:tr h="370840">
                <a:tc>
                  <a:txBody>
                    <a:bodyPr/>
                    <a:lstStyle/>
                    <a:p>
                      <a:r>
                        <a:rPr lang="en-US" sz="2000" dirty="0" err="1" smtClean="0">
                          <a:solidFill>
                            <a:schemeClr val="bg2"/>
                          </a:solidFill>
                          <a:latin typeface="Tahoma" pitchFamily="34" charset="0"/>
                          <a:cs typeface="Tahoma" pitchFamily="34" charset="0"/>
                        </a:rPr>
                        <a:t>SolarLand</a:t>
                      </a:r>
                      <a:r>
                        <a:rPr lang="en-US" sz="2000" dirty="0" smtClean="0">
                          <a:solidFill>
                            <a:schemeClr val="bg2"/>
                          </a:solidFill>
                          <a:latin typeface="Tahoma" pitchFamily="34" charset="0"/>
                          <a:cs typeface="Tahoma" pitchFamily="34" charset="0"/>
                        </a:rPr>
                        <a:t> 5 W Panel</a:t>
                      </a:r>
                      <a:endParaRPr lang="en-US" sz="2000" dirty="0">
                        <a:solidFill>
                          <a:schemeClr val="bg2"/>
                        </a:solidFill>
                        <a:latin typeface="Tahoma" pitchFamily="34" charset="0"/>
                        <a:cs typeface="Tahoma" pitchFamily="34" charset="0"/>
                      </a:endParaRPr>
                    </a:p>
                  </a:txBody>
                  <a:tcPr/>
                </a:tc>
                <a:tc>
                  <a:txBody>
                    <a:bodyPr/>
                    <a:lstStyle/>
                    <a:p>
                      <a:pPr algn="ctr"/>
                      <a:r>
                        <a:rPr lang="en-US" sz="2000" dirty="0" smtClean="0">
                          <a:solidFill>
                            <a:schemeClr val="bg2"/>
                          </a:solidFill>
                          <a:latin typeface="Tahoma" pitchFamily="34" charset="0"/>
                          <a:cs typeface="Tahoma" pitchFamily="34" charset="0"/>
                        </a:rPr>
                        <a:t>$35.00</a:t>
                      </a:r>
                      <a:endParaRPr lang="en-US" sz="2000" dirty="0">
                        <a:solidFill>
                          <a:schemeClr val="bg2"/>
                        </a:solidFill>
                        <a:latin typeface="Tahoma" pitchFamily="34" charset="0"/>
                        <a:cs typeface="Tahoma" pitchFamily="34" charset="0"/>
                      </a:endParaRPr>
                    </a:p>
                  </a:txBody>
                  <a:tcPr/>
                </a:tc>
              </a:tr>
              <a:tr h="370840">
                <a:tc>
                  <a:txBody>
                    <a:bodyPr/>
                    <a:lstStyle/>
                    <a:p>
                      <a:r>
                        <a:rPr lang="en-US" sz="2000" dirty="0" smtClean="0">
                          <a:solidFill>
                            <a:schemeClr val="bg2"/>
                          </a:solidFill>
                          <a:latin typeface="Tahoma" pitchFamily="34" charset="0"/>
                          <a:cs typeface="Tahoma" pitchFamily="34" charset="0"/>
                        </a:rPr>
                        <a:t>Human Power Generator</a:t>
                      </a:r>
                      <a:endParaRPr lang="en-US" sz="2000" dirty="0">
                        <a:solidFill>
                          <a:schemeClr val="bg2"/>
                        </a:solidFill>
                        <a:latin typeface="Tahoma" pitchFamily="34" charset="0"/>
                        <a:cs typeface="Tahoma" pitchFamily="34" charset="0"/>
                      </a:endParaRPr>
                    </a:p>
                  </a:txBody>
                  <a:tcPr/>
                </a:tc>
                <a:tc>
                  <a:txBody>
                    <a:bodyPr/>
                    <a:lstStyle/>
                    <a:p>
                      <a:pPr algn="ctr"/>
                      <a:r>
                        <a:rPr lang="en-US" sz="2000" dirty="0" smtClean="0">
                          <a:solidFill>
                            <a:schemeClr val="bg2"/>
                          </a:solidFill>
                          <a:latin typeface="Tahoma" pitchFamily="34" charset="0"/>
                          <a:cs typeface="Tahoma" pitchFamily="34" charset="0"/>
                        </a:rPr>
                        <a:t>$550.00</a:t>
                      </a:r>
                      <a:endParaRPr lang="en-US" sz="2000" dirty="0">
                        <a:solidFill>
                          <a:schemeClr val="bg2"/>
                        </a:solidFill>
                        <a:latin typeface="Tahoma" pitchFamily="34" charset="0"/>
                        <a:cs typeface="Tahoma" pitchFamily="34" charset="0"/>
                      </a:endParaRPr>
                    </a:p>
                  </a:txBody>
                  <a:tcPr/>
                </a:tc>
              </a:tr>
              <a:tr h="370840">
                <a:tc>
                  <a:txBody>
                    <a:bodyPr/>
                    <a:lstStyle/>
                    <a:p>
                      <a:r>
                        <a:rPr lang="en-US" sz="2000" dirty="0" smtClean="0">
                          <a:solidFill>
                            <a:schemeClr val="bg2"/>
                          </a:solidFill>
                          <a:latin typeface="Tahoma" pitchFamily="34" charset="0"/>
                          <a:cs typeface="Tahoma" pitchFamily="34" charset="0"/>
                        </a:rPr>
                        <a:t>Voltage Regulator</a:t>
                      </a:r>
                      <a:endParaRPr lang="en-US" sz="2000" dirty="0">
                        <a:solidFill>
                          <a:schemeClr val="bg2"/>
                        </a:solidFill>
                        <a:latin typeface="Tahoma" pitchFamily="34" charset="0"/>
                        <a:cs typeface="Tahoma" pitchFamily="34" charset="0"/>
                      </a:endParaRPr>
                    </a:p>
                  </a:txBody>
                  <a:tcPr/>
                </a:tc>
                <a:tc>
                  <a:txBody>
                    <a:bodyPr/>
                    <a:lstStyle/>
                    <a:p>
                      <a:pPr algn="ctr"/>
                      <a:r>
                        <a:rPr lang="en-US" sz="2000" dirty="0" smtClean="0">
                          <a:solidFill>
                            <a:schemeClr val="bg2"/>
                          </a:solidFill>
                          <a:latin typeface="Tahoma" pitchFamily="34" charset="0"/>
                          <a:cs typeface="Tahoma" pitchFamily="34" charset="0"/>
                        </a:rPr>
                        <a:t>$1.59</a:t>
                      </a:r>
                      <a:endParaRPr lang="en-US" sz="2000" dirty="0">
                        <a:solidFill>
                          <a:schemeClr val="bg2"/>
                        </a:solidFill>
                        <a:latin typeface="Tahoma" pitchFamily="34" charset="0"/>
                        <a:cs typeface="Tahoma" pitchFamily="34" charset="0"/>
                      </a:endParaRPr>
                    </a:p>
                  </a:txBody>
                  <a:tcPr/>
                </a:tc>
              </a:tr>
              <a:tr h="370840">
                <a:tc>
                  <a:txBody>
                    <a:bodyPr/>
                    <a:lstStyle/>
                    <a:p>
                      <a:r>
                        <a:rPr lang="en-US" sz="2000" dirty="0" smtClean="0">
                          <a:solidFill>
                            <a:schemeClr val="bg2"/>
                          </a:solidFill>
                          <a:latin typeface="Tahoma" pitchFamily="34" charset="0"/>
                          <a:cs typeface="Tahoma" pitchFamily="34" charset="0"/>
                        </a:rPr>
                        <a:t>12</a:t>
                      </a:r>
                      <a:r>
                        <a:rPr lang="en-US" sz="2000" baseline="0" dirty="0" smtClean="0">
                          <a:solidFill>
                            <a:schemeClr val="bg2"/>
                          </a:solidFill>
                          <a:latin typeface="Tahoma" pitchFamily="34" charset="0"/>
                          <a:cs typeface="Tahoma" pitchFamily="34" charset="0"/>
                        </a:rPr>
                        <a:t> V Deep Cycle </a:t>
                      </a:r>
                      <a:r>
                        <a:rPr lang="en-US" sz="2000" dirty="0" smtClean="0">
                          <a:solidFill>
                            <a:schemeClr val="bg2"/>
                          </a:solidFill>
                          <a:latin typeface="Tahoma" pitchFamily="34" charset="0"/>
                          <a:cs typeface="Tahoma" pitchFamily="34" charset="0"/>
                        </a:rPr>
                        <a:t>Battery</a:t>
                      </a:r>
                      <a:endParaRPr lang="en-US" sz="2000" dirty="0">
                        <a:solidFill>
                          <a:schemeClr val="bg2"/>
                        </a:solidFill>
                        <a:latin typeface="Tahoma" pitchFamily="34" charset="0"/>
                        <a:cs typeface="Tahoma" pitchFamily="34" charset="0"/>
                      </a:endParaRPr>
                    </a:p>
                  </a:txBody>
                  <a:tcPr/>
                </a:tc>
                <a:tc>
                  <a:txBody>
                    <a:bodyPr/>
                    <a:lstStyle/>
                    <a:p>
                      <a:pPr algn="ctr"/>
                      <a:r>
                        <a:rPr lang="en-US" sz="2000" dirty="0" smtClean="0">
                          <a:solidFill>
                            <a:schemeClr val="bg2"/>
                          </a:solidFill>
                          <a:latin typeface="Tahoma" pitchFamily="34" charset="0"/>
                          <a:cs typeface="Tahoma" pitchFamily="34" charset="0"/>
                        </a:rPr>
                        <a:t>$80 - $120</a:t>
                      </a:r>
                      <a:endParaRPr lang="en-US" sz="2000" dirty="0">
                        <a:solidFill>
                          <a:schemeClr val="bg2"/>
                        </a:solidFill>
                        <a:latin typeface="Tahoma" pitchFamily="34" charset="0"/>
                        <a:cs typeface="Tahoma" pitchFamily="34" charset="0"/>
                      </a:endParaRPr>
                    </a:p>
                  </a:txBody>
                  <a:tcPr/>
                </a:tc>
              </a:tr>
              <a:tr h="370840">
                <a:tc>
                  <a:txBody>
                    <a:bodyPr/>
                    <a:lstStyle/>
                    <a:p>
                      <a:r>
                        <a:rPr lang="en-US" sz="2000" dirty="0" err="1" smtClean="0">
                          <a:solidFill>
                            <a:schemeClr val="bg2"/>
                          </a:solidFill>
                          <a:latin typeface="Tahoma" pitchFamily="34" charset="0"/>
                          <a:cs typeface="Tahoma" pitchFamily="34" charset="0"/>
                        </a:rPr>
                        <a:t>TwiceBright</a:t>
                      </a:r>
                      <a:r>
                        <a:rPr lang="en-US" sz="2000" baseline="0" dirty="0" smtClean="0">
                          <a:solidFill>
                            <a:schemeClr val="bg2"/>
                          </a:solidFill>
                          <a:latin typeface="Tahoma" pitchFamily="34" charset="0"/>
                          <a:cs typeface="Tahoma" pitchFamily="34" charset="0"/>
                        </a:rPr>
                        <a:t> Lighting Units</a:t>
                      </a:r>
                      <a:endParaRPr lang="en-US" sz="2000" dirty="0">
                        <a:solidFill>
                          <a:schemeClr val="bg2"/>
                        </a:solidFill>
                        <a:latin typeface="Tahoma" pitchFamily="34" charset="0"/>
                        <a:cs typeface="Tahoma" pitchFamily="34" charset="0"/>
                      </a:endParaRPr>
                    </a:p>
                  </a:txBody>
                  <a:tcPr/>
                </a:tc>
                <a:tc>
                  <a:txBody>
                    <a:bodyPr/>
                    <a:lstStyle/>
                    <a:p>
                      <a:pPr algn="ctr"/>
                      <a:r>
                        <a:rPr lang="en-US" sz="2000" dirty="0" smtClean="0">
                          <a:solidFill>
                            <a:schemeClr val="bg2"/>
                          </a:solidFill>
                          <a:latin typeface="Tahoma" pitchFamily="34" charset="0"/>
                          <a:cs typeface="Tahoma" pitchFamily="34" charset="0"/>
                        </a:rPr>
                        <a:t>$30</a:t>
                      </a:r>
                      <a:endParaRPr lang="en-US" sz="2000" dirty="0">
                        <a:solidFill>
                          <a:schemeClr val="bg2"/>
                        </a:solidFill>
                        <a:latin typeface="Tahoma" pitchFamily="34" charset="0"/>
                        <a:cs typeface="Tahoma" pitchFamily="34" charset="0"/>
                      </a:endParaRPr>
                    </a:p>
                  </a:txBody>
                  <a:tcPr/>
                </a:tc>
              </a:tr>
              <a:tr h="370840">
                <a:tc>
                  <a:txBody>
                    <a:bodyPr/>
                    <a:lstStyle/>
                    <a:p>
                      <a:r>
                        <a:rPr lang="en-US" sz="2000" dirty="0" smtClean="0">
                          <a:solidFill>
                            <a:schemeClr val="bg2"/>
                          </a:solidFill>
                          <a:latin typeface="Tahoma" pitchFamily="34" charset="0"/>
                          <a:cs typeface="Tahoma" pitchFamily="34" charset="0"/>
                        </a:rPr>
                        <a:t>5</a:t>
                      </a:r>
                      <a:r>
                        <a:rPr lang="en-US" sz="2000" baseline="0" dirty="0" smtClean="0">
                          <a:solidFill>
                            <a:schemeClr val="bg2"/>
                          </a:solidFill>
                          <a:latin typeface="Tahoma" pitchFamily="34" charset="0"/>
                          <a:cs typeface="Tahoma" pitchFamily="34" charset="0"/>
                        </a:rPr>
                        <a:t> W LED Bulbs</a:t>
                      </a:r>
                      <a:endParaRPr lang="en-US" sz="2000" dirty="0">
                        <a:solidFill>
                          <a:schemeClr val="bg2"/>
                        </a:solidFill>
                        <a:latin typeface="Tahoma" pitchFamily="34" charset="0"/>
                        <a:cs typeface="Tahoma" pitchFamily="34" charset="0"/>
                      </a:endParaRPr>
                    </a:p>
                  </a:txBody>
                  <a:tcPr/>
                </a:tc>
                <a:tc>
                  <a:txBody>
                    <a:bodyPr/>
                    <a:lstStyle/>
                    <a:p>
                      <a:pPr algn="ctr"/>
                      <a:r>
                        <a:rPr lang="en-US" sz="2000" dirty="0" smtClean="0">
                          <a:solidFill>
                            <a:schemeClr val="bg2"/>
                          </a:solidFill>
                          <a:latin typeface="Tahoma" pitchFamily="34" charset="0"/>
                          <a:cs typeface="Tahoma" pitchFamily="34" charset="0"/>
                        </a:rPr>
                        <a:t>$12</a:t>
                      </a:r>
                      <a:endParaRPr lang="en-US" sz="2000" dirty="0">
                        <a:solidFill>
                          <a:schemeClr val="bg2"/>
                        </a:solidFill>
                        <a:latin typeface="Tahoma" pitchFamily="34" charset="0"/>
                        <a:cs typeface="Tahoma" pitchFamily="34" charset="0"/>
                      </a:endParaRPr>
                    </a:p>
                  </a:txBody>
                  <a:tcPr/>
                </a:tc>
              </a:tr>
              <a:tr h="370840">
                <a:tc>
                  <a:txBody>
                    <a:bodyPr/>
                    <a:lstStyle/>
                    <a:p>
                      <a:r>
                        <a:rPr lang="en-US" sz="2000" dirty="0" smtClean="0">
                          <a:solidFill>
                            <a:schemeClr val="bg2"/>
                          </a:solidFill>
                          <a:latin typeface="Tahoma" pitchFamily="34" charset="0"/>
                          <a:cs typeface="Tahoma" pitchFamily="34" charset="0"/>
                        </a:rPr>
                        <a:t>Inverter/Outlet</a:t>
                      </a:r>
                      <a:endParaRPr lang="en-US" sz="2000" dirty="0">
                        <a:solidFill>
                          <a:schemeClr val="bg2"/>
                        </a:solidFill>
                        <a:latin typeface="Tahoma" pitchFamily="34" charset="0"/>
                        <a:cs typeface="Tahoma" pitchFamily="34" charset="0"/>
                      </a:endParaRPr>
                    </a:p>
                  </a:txBody>
                  <a:tcPr/>
                </a:tc>
                <a:tc>
                  <a:txBody>
                    <a:bodyPr/>
                    <a:lstStyle/>
                    <a:p>
                      <a:pPr algn="ctr"/>
                      <a:r>
                        <a:rPr lang="en-US" sz="2000" dirty="0" smtClean="0">
                          <a:solidFill>
                            <a:schemeClr val="bg2"/>
                          </a:solidFill>
                          <a:latin typeface="Tahoma" pitchFamily="34" charset="0"/>
                          <a:cs typeface="Tahoma" pitchFamily="34" charset="0"/>
                        </a:rPr>
                        <a:t>$100</a:t>
                      </a:r>
                      <a:r>
                        <a:rPr lang="en-US" sz="2000" baseline="0" dirty="0" smtClean="0">
                          <a:solidFill>
                            <a:schemeClr val="bg2"/>
                          </a:solidFill>
                          <a:latin typeface="Tahoma" pitchFamily="34" charset="0"/>
                          <a:cs typeface="Tahoma" pitchFamily="34" charset="0"/>
                        </a:rPr>
                        <a:t> - $150</a:t>
                      </a:r>
                      <a:endParaRPr lang="en-US" sz="2000" dirty="0">
                        <a:solidFill>
                          <a:schemeClr val="bg2"/>
                        </a:solidFill>
                        <a:latin typeface="Tahoma" pitchFamily="34" charset="0"/>
                        <a:cs typeface="Tahoma" pitchFamily="34" charset="0"/>
                      </a:endParaRPr>
                    </a:p>
                  </a:txBody>
                  <a:tcPr/>
                </a:tc>
              </a:tr>
              <a:tr h="370840">
                <a:tc>
                  <a:txBody>
                    <a:bodyPr/>
                    <a:lstStyle/>
                    <a:p>
                      <a:r>
                        <a:rPr lang="en-US" sz="2000" dirty="0" smtClean="0">
                          <a:solidFill>
                            <a:schemeClr val="bg2"/>
                          </a:solidFill>
                          <a:latin typeface="Tahoma" pitchFamily="34" charset="0"/>
                          <a:cs typeface="Tahoma" pitchFamily="34" charset="0"/>
                        </a:rPr>
                        <a:t>Wiring</a:t>
                      </a:r>
                      <a:endParaRPr lang="en-US" sz="2000" dirty="0">
                        <a:solidFill>
                          <a:schemeClr val="bg2"/>
                        </a:solidFill>
                        <a:latin typeface="Tahoma" pitchFamily="34" charset="0"/>
                        <a:cs typeface="Tahoma" pitchFamily="34" charset="0"/>
                      </a:endParaRPr>
                    </a:p>
                  </a:txBody>
                  <a:tcPr/>
                </a:tc>
                <a:tc>
                  <a:txBody>
                    <a:bodyPr/>
                    <a:lstStyle/>
                    <a:p>
                      <a:pPr algn="ctr"/>
                      <a:r>
                        <a:rPr lang="en-US" sz="2000" dirty="0" smtClean="0">
                          <a:solidFill>
                            <a:schemeClr val="bg2"/>
                          </a:solidFill>
                          <a:latin typeface="Tahoma" pitchFamily="34" charset="0"/>
                          <a:cs typeface="Tahoma" pitchFamily="34" charset="0"/>
                        </a:rPr>
                        <a:t>~ $20</a:t>
                      </a:r>
                      <a:endParaRPr lang="en-US" sz="2000" dirty="0">
                        <a:solidFill>
                          <a:schemeClr val="bg2"/>
                        </a:solidFill>
                        <a:latin typeface="Tahoma" pitchFamily="34" charset="0"/>
                        <a:cs typeface="Tahoma" pitchFamily="34" charset="0"/>
                      </a:endParaRPr>
                    </a:p>
                  </a:txBody>
                  <a:tcPr/>
                </a:tc>
              </a:tr>
            </a:tbl>
          </a:graphicData>
        </a:graphic>
      </p:graphicFrame>
      <p:sp>
        <p:nvSpPr>
          <p:cNvPr id="5" name="TextBox 4"/>
          <p:cNvSpPr txBox="1"/>
          <p:nvPr/>
        </p:nvSpPr>
        <p:spPr>
          <a:xfrm>
            <a:off x="457200" y="5867400"/>
            <a:ext cx="8229600" cy="523220"/>
          </a:xfrm>
          <a:prstGeom prst="rect">
            <a:avLst/>
          </a:prstGeom>
          <a:noFill/>
        </p:spPr>
        <p:txBody>
          <a:bodyPr wrap="square" rtlCol="0">
            <a:spAutoFit/>
          </a:bodyPr>
          <a:lstStyle/>
          <a:p>
            <a:pPr algn="ctr"/>
            <a:r>
              <a:rPr lang="en-US" sz="2800" dirty="0" smtClean="0">
                <a:solidFill>
                  <a:schemeClr val="bg2"/>
                </a:solidFill>
                <a:latin typeface="Tahoma" pitchFamily="34" charset="0"/>
                <a:cs typeface="Tahoma" pitchFamily="34" charset="0"/>
              </a:rPr>
              <a:t>Total Electrical Component Cost of $1630 - $1730</a:t>
            </a:r>
            <a:endParaRPr lang="en-US" sz="2800" dirty="0">
              <a:solidFill>
                <a:schemeClr val="bg2"/>
              </a:solidFill>
              <a:latin typeface="Tahoma" pitchFamily="34" charset="0"/>
              <a:cs typeface="Tahoma" pitchFamily="34" charset="0"/>
            </a:endParaRPr>
          </a:p>
        </p:txBody>
      </p:sp>
    </p:spTree>
    <p:extLst>
      <p:ext uri="{BB962C8B-B14F-4D97-AF65-F5344CB8AC3E}">
        <p14:creationId xmlns="" xmlns:p14="http://schemas.microsoft.com/office/powerpoint/2010/main" val="4185530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Components</a:t>
            </a:r>
            <a:endParaRPr lang="en-US" dirty="0"/>
          </a:p>
        </p:txBody>
      </p:sp>
      <p:graphicFrame>
        <p:nvGraphicFramePr>
          <p:cNvPr id="4" name="Content Placeholder 3"/>
          <p:cNvGraphicFramePr>
            <a:graphicFrameLocks/>
          </p:cNvGraphicFramePr>
          <p:nvPr>
            <p:extLst>
              <p:ext uri="{D42A27DB-BD31-4B8C-83A1-F6EECF244321}">
                <p14:modId xmlns="" xmlns:p14="http://schemas.microsoft.com/office/powerpoint/2010/main" val="1857546117"/>
              </p:ext>
            </p:extLst>
          </p:nvPr>
        </p:nvGraphicFramePr>
        <p:xfrm>
          <a:off x="2141905" y="2026920"/>
          <a:ext cx="4860191" cy="3230880"/>
        </p:xfrm>
        <a:graphic>
          <a:graphicData uri="http://schemas.openxmlformats.org/drawingml/2006/table">
            <a:tbl>
              <a:tblPr firstRow="1" bandRow="1">
                <a:tableStyleId>{5C22544A-7EE6-4342-B048-85BDC9FD1C3A}</a:tableStyleId>
              </a:tblPr>
              <a:tblGrid>
                <a:gridCol w="3259991"/>
                <a:gridCol w="1600200"/>
              </a:tblGrid>
              <a:tr h="370840">
                <a:tc>
                  <a:txBody>
                    <a:bodyPr/>
                    <a:lstStyle/>
                    <a:p>
                      <a:pPr algn="ctr"/>
                      <a:r>
                        <a:rPr lang="en-US" sz="2400" b="0" dirty="0" smtClean="0">
                          <a:latin typeface="Tahoma" pitchFamily="34" charset="0"/>
                          <a:cs typeface="Tahoma" pitchFamily="34" charset="0"/>
                        </a:rPr>
                        <a:t>Component</a:t>
                      </a:r>
                      <a:endParaRPr lang="en-US" sz="2400" b="0" dirty="0">
                        <a:latin typeface="Tahoma" pitchFamily="34" charset="0"/>
                        <a:cs typeface="Tahoma" pitchFamily="34" charset="0"/>
                      </a:endParaRPr>
                    </a:p>
                  </a:txBody>
                  <a:tcPr/>
                </a:tc>
                <a:tc>
                  <a:txBody>
                    <a:bodyPr/>
                    <a:lstStyle/>
                    <a:p>
                      <a:pPr algn="ctr"/>
                      <a:r>
                        <a:rPr lang="en-US" sz="2400" b="0" dirty="0" smtClean="0">
                          <a:latin typeface="Tahoma" pitchFamily="34" charset="0"/>
                          <a:cs typeface="Tahoma" pitchFamily="34" charset="0"/>
                        </a:rPr>
                        <a:t>Cost/Unit</a:t>
                      </a:r>
                      <a:endParaRPr lang="en-US" sz="2400" b="0" dirty="0">
                        <a:latin typeface="Tahoma" pitchFamily="34" charset="0"/>
                        <a:cs typeface="Tahoma" pitchFamily="34" charset="0"/>
                      </a:endParaRPr>
                    </a:p>
                  </a:txBody>
                  <a:tcPr/>
                </a:tc>
              </a:tr>
              <a:tr h="370840">
                <a:tc>
                  <a:txBody>
                    <a:bodyPr/>
                    <a:lstStyle/>
                    <a:p>
                      <a:r>
                        <a:rPr lang="en-US" sz="2000" dirty="0" smtClean="0">
                          <a:solidFill>
                            <a:schemeClr val="bg2"/>
                          </a:solidFill>
                          <a:latin typeface="Tahoma" pitchFamily="34" charset="0"/>
                          <a:cs typeface="Tahoma" pitchFamily="34" charset="0"/>
                        </a:rPr>
                        <a:t>First Flush Diverter</a:t>
                      </a:r>
                      <a:endParaRPr lang="en-US" sz="2000" dirty="0">
                        <a:solidFill>
                          <a:schemeClr val="bg2"/>
                        </a:solidFill>
                        <a:latin typeface="Tahoma" pitchFamily="34" charset="0"/>
                        <a:cs typeface="Tahoma" pitchFamily="34" charset="0"/>
                      </a:endParaRPr>
                    </a:p>
                  </a:txBody>
                  <a:tcPr/>
                </a:tc>
                <a:tc>
                  <a:txBody>
                    <a:bodyPr/>
                    <a:lstStyle/>
                    <a:p>
                      <a:pPr algn="ctr"/>
                      <a:r>
                        <a:rPr lang="en-US" sz="2000" dirty="0" smtClean="0">
                          <a:solidFill>
                            <a:schemeClr val="bg2"/>
                          </a:solidFill>
                          <a:latin typeface="Tahoma" pitchFamily="34" charset="0"/>
                          <a:cs typeface="Tahoma" pitchFamily="34" charset="0"/>
                        </a:rPr>
                        <a:t>$23.95</a:t>
                      </a:r>
                      <a:endParaRPr lang="en-US" sz="2000" dirty="0">
                        <a:solidFill>
                          <a:schemeClr val="bg2"/>
                        </a:solidFill>
                        <a:latin typeface="Tahoma" pitchFamily="34" charset="0"/>
                        <a:cs typeface="Tahoma" pitchFamily="34" charset="0"/>
                      </a:endParaRPr>
                    </a:p>
                  </a:txBody>
                  <a:tcPr/>
                </a:tc>
              </a:tr>
              <a:tr h="370840">
                <a:tc>
                  <a:txBody>
                    <a:bodyPr/>
                    <a:lstStyle/>
                    <a:p>
                      <a:r>
                        <a:rPr lang="en-US" sz="2000" dirty="0" smtClean="0">
                          <a:solidFill>
                            <a:schemeClr val="bg2"/>
                          </a:solidFill>
                          <a:latin typeface="Tahoma" pitchFamily="34" charset="0"/>
                          <a:cs typeface="Tahoma" pitchFamily="34" charset="0"/>
                        </a:rPr>
                        <a:t>PVC Piping (Schedule 40)</a:t>
                      </a:r>
                      <a:endParaRPr lang="en-US" sz="2000" dirty="0">
                        <a:solidFill>
                          <a:schemeClr val="bg2"/>
                        </a:solidFill>
                        <a:latin typeface="Tahoma" pitchFamily="34" charset="0"/>
                        <a:cs typeface="Tahoma" pitchFamily="34" charset="0"/>
                      </a:endParaRPr>
                    </a:p>
                  </a:txBody>
                  <a:tcPr/>
                </a:tc>
                <a:tc>
                  <a:txBody>
                    <a:bodyPr/>
                    <a:lstStyle/>
                    <a:p>
                      <a:pPr algn="ctr"/>
                      <a:r>
                        <a:rPr lang="en-US" sz="2000" dirty="0" smtClean="0">
                          <a:solidFill>
                            <a:schemeClr val="bg2"/>
                          </a:solidFill>
                          <a:latin typeface="Tahoma" pitchFamily="34" charset="0"/>
                          <a:cs typeface="Tahoma" pitchFamily="34" charset="0"/>
                        </a:rPr>
                        <a:t>$27</a:t>
                      </a:r>
                      <a:endParaRPr lang="en-US" sz="2000" dirty="0">
                        <a:solidFill>
                          <a:schemeClr val="bg2"/>
                        </a:solidFill>
                        <a:latin typeface="Tahoma" pitchFamily="34" charset="0"/>
                        <a:cs typeface="Tahoma" pitchFamily="34" charset="0"/>
                      </a:endParaRPr>
                    </a:p>
                  </a:txBody>
                  <a:tcPr/>
                </a:tc>
              </a:tr>
              <a:tr h="370840">
                <a:tc>
                  <a:txBody>
                    <a:bodyPr/>
                    <a:lstStyle/>
                    <a:p>
                      <a:r>
                        <a:rPr lang="en-US" sz="2000" dirty="0" smtClean="0">
                          <a:solidFill>
                            <a:schemeClr val="bg2"/>
                          </a:solidFill>
                          <a:latin typeface="Tahoma" pitchFamily="34" charset="0"/>
                          <a:cs typeface="Tahoma" pitchFamily="34" charset="0"/>
                        </a:rPr>
                        <a:t>Elbows/Fittings</a:t>
                      </a:r>
                      <a:endParaRPr lang="en-US" sz="2000" dirty="0">
                        <a:solidFill>
                          <a:schemeClr val="bg2"/>
                        </a:solidFill>
                        <a:latin typeface="Tahoma" pitchFamily="34" charset="0"/>
                        <a:cs typeface="Tahoma" pitchFamily="34" charset="0"/>
                      </a:endParaRPr>
                    </a:p>
                  </a:txBody>
                  <a:tcPr/>
                </a:tc>
                <a:tc>
                  <a:txBody>
                    <a:bodyPr/>
                    <a:lstStyle/>
                    <a:p>
                      <a:pPr algn="ctr"/>
                      <a:r>
                        <a:rPr lang="en-US" sz="2000" dirty="0" smtClean="0">
                          <a:solidFill>
                            <a:schemeClr val="bg2"/>
                          </a:solidFill>
                          <a:latin typeface="Tahoma" pitchFamily="34" charset="0"/>
                          <a:cs typeface="Tahoma" pitchFamily="34" charset="0"/>
                        </a:rPr>
                        <a:t>$22.24</a:t>
                      </a:r>
                      <a:endParaRPr lang="en-US" sz="2000" dirty="0">
                        <a:solidFill>
                          <a:schemeClr val="bg2"/>
                        </a:solidFill>
                        <a:latin typeface="Tahoma" pitchFamily="34" charset="0"/>
                        <a:cs typeface="Tahoma" pitchFamily="34" charset="0"/>
                      </a:endParaRPr>
                    </a:p>
                  </a:txBody>
                  <a:tcPr/>
                </a:tc>
              </a:tr>
              <a:tr h="370840">
                <a:tc>
                  <a:txBody>
                    <a:bodyPr/>
                    <a:lstStyle/>
                    <a:p>
                      <a:r>
                        <a:rPr lang="en-US" sz="2000" dirty="0" smtClean="0">
                          <a:solidFill>
                            <a:schemeClr val="bg2"/>
                          </a:solidFill>
                          <a:latin typeface="Tahoma" pitchFamily="34" charset="0"/>
                          <a:cs typeface="Tahoma" pitchFamily="34" charset="0"/>
                        </a:rPr>
                        <a:t>Tank</a:t>
                      </a:r>
                      <a:endParaRPr lang="en-US" sz="2000" dirty="0">
                        <a:solidFill>
                          <a:schemeClr val="bg2"/>
                        </a:solidFill>
                        <a:latin typeface="Tahoma" pitchFamily="34" charset="0"/>
                        <a:cs typeface="Tahoma" pitchFamily="34" charset="0"/>
                      </a:endParaRPr>
                    </a:p>
                  </a:txBody>
                  <a:tcPr/>
                </a:tc>
                <a:tc>
                  <a:txBody>
                    <a:bodyPr/>
                    <a:lstStyle/>
                    <a:p>
                      <a:pPr algn="ctr"/>
                      <a:r>
                        <a:rPr lang="en-US" sz="2000" dirty="0" smtClean="0">
                          <a:solidFill>
                            <a:schemeClr val="bg2"/>
                          </a:solidFill>
                          <a:latin typeface="Tahoma" pitchFamily="34" charset="0"/>
                          <a:cs typeface="Tahoma" pitchFamily="34" charset="0"/>
                        </a:rPr>
                        <a:t>$100</a:t>
                      </a:r>
                      <a:endParaRPr lang="en-US" sz="2000" dirty="0">
                        <a:solidFill>
                          <a:schemeClr val="bg2"/>
                        </a:solidFill>
                        <a:latin typeface="Tahoma" pitchFamily="34" charset="0"/>
                        <a:cs typeface="Tahoma" pitchFamily="34" charset="0"/>
                      </a:endParaRPr>
                    </a:p>
                  </a:txBody>
                  <a:tcPr/>
                </a:tc>
              </a:tr>
              <a:tr h="370840">
                <a:tc>
                  <a:txBody>
                    <a:bodyPr/>
                    <a:lstStyle/>
                    <a:p>
                      <a:r>
                        <a:rPr lang="en-US" sz="2000" dirty="0" smtClean="0">
                          <a:solidFill>
                            <a:schemeClr val="bg2"/>
                          </a:solidFill>
                          <a:latin typeface="Tahoma" pitchFamily="34" charset="0"/>
                          <a:cs typeface="Tahoma" pitchFamily="34" charset="0"/>
                        </a:rPr>
                        <a:t>Meshes</a:t>
                      </a:r>
                      <a:endParaRPr lang="en-US" sz="2000" dirty="0">
                        <a:solidFill>
                          <a:schemeClr val="bg2"/>
                        </a:solidFill>
                        <a:latin typeface="Tahoma" pitchFamily="34" charset="0"/>
                        <a:cs typeface="Tahoma" pitchFamily="34" charset="0"/>
                      </a:endParaRPr>
                    </a:p>
                  </a:txBody>
                  <a:tcPr/>
                </a:tc>
                <a:tc>
                  <a:txBody>
                    <a:bodyPr/>
                    <a:lstStyle/>
                    <a:p>
                      <a:pPr algn="ctr"/>
                      <a:r>
                        <a:rPr lang="en-US" sz="2000" dirty="0" smtClean="0">
                          <a:solidFill>
                            <a:schemeClr val="bg2"/>
                          </a:solidFill>
                          <a:latin typeface="Tahoma" pitchFamily="34" charset="0"/>
                          <a:cs typeface="Tahoma" pitchFamily="34" charset="0"/>
                        </a:rPr>
                        <a:t>~$5</a:t>
                      </a:r>
                      <a:endParaRPr lang="en-US" sz="2000" dirty="0">
                        <a:solidFill>
                          <a:schemeClr val="bg2"/>
                        </a:solidFill>
                        <a:latin typeface="Tahoma" pitchFamily="34" charset="0"/>
                        <a:cs typeface="Tahoma" pitchFamily="34" charset="0"/>
                      </a:endParaRPr>
                    </a:p>
                  </a:txBody>
                  <a:tcPr/>
                </a:tc>
              </a:tr>
              <a:tr h="370840">
                <a:tc>
                  <a:txBody>
                    <a:bodyPr/>
                    <a:lstStyle/>
                    <a:p>
                      <a:r>
                        <a:rPr lang="en-US" sz="2000" dirty="0" smtClean="0">
                          <a:solidFill>
                            <a:schemeClr val="bg2"/>
                          </a:solidFill>
                          <a:latin typeface="Tahoma" pitchFamily="34" charset="0"/>
                          <a:cs typeface="Tahoma" pitchFamily="34" charset="0"/>
                        </a:rPr>
                        <a:t>Inflow Assembly</a:t>
                      </a:r>
                      <a:endParaRPr lang="en-US" sz="2000" dirty="0">
                        <a:solidFill>
                          <a:schemeClr val="bg2"/>
                        </a:solidFill>
                        <a:latin typeface="Tahoma" pitchFamily="34" charset="0"/>
                        <a:cs typeface="Tahoma" pitchFamily="34" charset="0"/>
                      </a:endParaRPr>
                    </a:p>
                  </a:txBody>
                  <a:tcPr/>
                </a:tc>
                <a:tc>
                  <a:txBody>
                    <a:bodyPr/>
                    <a:lstStyle/>
                    <a:p>
                      <a:pPr algn="ctr"/>
                      <a:r>
                        <a:rPr lang="en-US" sz="2000" dirty="0" smtClean="0">
                          <a:solidFill>
                            <a:schemeClr val="bg2"/>
                          </a:solidFill>
                          <a:latin typeface="Tahoma" pitchFamily="34" charset="0"/>
                          <a:cs typeface="Tahoma" pitchFamily="34" charset="0"/>
                        </a:rPr>
                        <a:t>$80</a:t>
                      </a:r>
                      <a:endParaRPr lang="en-US" sz="2000" dirty="0">
                        <a:solidFill>
                          <a:schemeClr val="bg2"/>
                        </a:solidFill>
                        <a:latin typeface="Tahoma" pitchFamily="34" charset="0"/>
                        <a:cs typeface="Tahoma" pitchFamily="34" charset="0"/>
                      </a:endParaRPr>
                    </a:p>
                  </a:txBody>
                  <a:tcPr/>
                </a:tc>
              </a:tr>
              <a:tr h="370840">
                <a:tc>
                  <a:txBody>
                    <a:bodyPr/>
                    <a:lstStyle/>
                    <a:p>
                      <a:r>
                        <a:rPr lang="en-US" sz="2000" dirty="0" smtClean="0">
                          <a:solidFill>
                            <a:schemeClr val="bg2"/>
                          </a:solidFill>
                          <a:latin typeface="Tahoma" pitchFamily="34" charset="0"/>
                          <a:cs typeface="Tahoma" pitchFamily="34" charset="0"/>
                        </a:rPr>
                        <a:t>Guttersnipe</a:t>
                      </a:r>
                      <a:r>
                        <a:rPr lang="en-US" sz="2000" baseline="0" dirty="0" smtClean="0">
                          <a:solidFill>
                            <a:schemeClr val="bg2"/>
                          </a:solidFill>
                          <a:latin typeface="Tahoma" pitchFamily="34" charset="0"/>
                          <a:cs typeface="Tahoma" pitchFamily="34" charset="0"/>
                        </a:rPr>
                        <a:t> Shield</a:t>
                      </a:r>
                      <a:endParaRPr lang="en-US" sz="2000" dirty="0">
                        <a:solidFill>
                          <a:schemeClr val="bg2"/>
                        </a:solidFill>
                        <a:latin typeface="Tahoma" pitchFamily="34" charset="0"/>
                        <a:cs typeface="Tahoma" pitchFamily="34" charset="0"/>
                      </a:endParaRPr>
                    </a:p>
                  </a:txBody>
                  <a:tcPr/>
                </a:tc>
                <a:tc>
                  <a:txBody>
                    <a:bodyPr/>
                    <a:lstStyle/>
                    <a:p>
                      <a:pPr algn="ctr"/>
                      <a:r>
                        <a:rPr lang="en-US" sz="2000" dirty="0" smtClean="0">
                          <a:solidFill>
                            <a:schemeClr val="bg2"/>
                          </a:solidFill>
                          <a:latin typeface="Tahoma" pitchFamily="34" charset="0"/>
                          <a:cs typeface="Tahoma" pitchFamily="34" charset="0"/>
                        </a:rPr>
                        <a:t>~$15</a:t>
                      </a:r>
                      <a:endParaRPr lang="en-US" sz="2000" dirty="0">
                        <a:solidFill>
                          <a:schemeClr val="bg2"/>
                        </a:solidFill>
                        <a:latin typeface="Tahoma" pitchFamily="34" charset="0"/>
                        <a:cs typeface="Tahoma" pitchFamily="34" charset="0"/>
                      </a:endParaRPr>
                    </a:p>
                  </a:txBody>
                  <a:tcPr/>
                </a:tc>
              </a:tr>
            </a:tbl>
          </a:graphicData>
        </a:graphic>
      </p:graphicFrame>
      <p:sp>
        <p:nvSpPr>
          <p:cNvPr id="5" name="TextBox 4"/>
          <p:cNvSpPr txBox="1"/>
          <p:nvPr/>
        </p:nvSpPr>
        <p:spPr>
          <a:xfrm>
            <a:off x="457200" y="5867400"/>
            <a:ext cx="8229600" cy="523220"/>
          </a:xfrm>
          <a:prstGeom prst="rect">
            <a:avLst/>
          </a:prstGeom>
          <a:noFill/>
        </p:spPr>
        <p:txBody>
          <a:bodyPr wrap="square" rtlCol="0">
            <a:spAutoFit/>
          </a:bodyPr>
          <a:lstStyle/>
          <a:p>
            <a:pPr algn="ctr"/>
            <a:r>
              <a:rPr lang="en-US" sz="2800" dirty="0" smtClean="0">
                <a:solidFill>
                  <a:schemeClr val="bg2"/>
                </a:solidFill>
                <a:latin typeface="Tahoma" pitchFamily="34" charset="0"/>
                <a:cs typeface="Tahoma" pitchFamily="34" charset="0"/>
              </a:rPr>
              <a:t>Total Water Component/Material Cost of ~$275</a:t>
            </a:r>
            <a:endParaRPr lang="en-US" sz="2800" dirty="0">
              <a:solidFill>
                <a:schemeClr val="bg2"/>
              </a:solidFill>
              <a:latin typeface="Tahoma" pitchFamily="34" charset="0"/>
              <a:cs typeface="Tahoma" pitchFamily="34" charset="0"/>
            </a:endParaRPr>
          </a:p>
        </p:txBody>
      </p:sp>
    </p:spTree>
    <p:extLst>
      <p:ext uri="{BB962C8B-B14F-4D97-AF65-F5344CB8AC3E}">
        <p14:creationId xmlns="" xmlns:p14="http://schemas.microsoft.com/office/powerpoint/2010/main" val="2703022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Filtration - Primary</a:t>
            </a:r>
            <a:endParaRPr lang="en-US" dirty="0"/>
          </a:p>
        </p:txBody>
      </p:sp>
      <p:sp>
        <p:nvSpPr>
          <p:cNvPr id="3" name="Content Placeholder 2"/>
          <p:cNvSpPr>
            <a:spLocks noGrp="1"/>
          </p:cNvSpPr>
          <p:nvPr>
            <p:ph idx="1"/>
          </p:nvPr>
        </p:nvSpPr>
        <p:spPr>
          <a:xfrm>
            <a:off x="614363" y="2286000"/>
            <a:ext cx="7997825" cy="4800600"/>
          </a:xfrm>
        </p:spPr>
        <p:txBody>
          <a:bodyPr/>
          <a:lstStyle/>
          <a:p>
            <a:r>
              <a:rPr lang="en-US" dirty="0" smtClean="0"/>
              <a:t>Initial 5 mm self-cleaning mesh</a:t>
            </a:r>
          </a:p>
          <a:p>
            <a:pPr marL="69850" indent="0">
              <a:buNone/>
            </a:pPr>
            <a:endParaRPr lang="en-US" dirty="0" smtClean="0"/>
          </a:p>
          <a:p>
            <a:r>
              <a:rPr lang="en-US" dirty="0" smtClean="0"/>
              <a:t>Secondary 1 mm self-cleaning mesh</a:t>
            </a:r>
            <a:endParaRPr lang="en-US" dirty="0"/>
          </a:p>
        </p:txBody>
      </p:sp>
    </p:spTree>
    <p:extLst>
      <p:ext uri="{BB962C8B-B14F-4D97-AF65-F5344CB8AC3E}">
        <p14:creationId xmlns="" xmlns:p14="http://schemas.microsoft.com/office/powerpoint/2010/main" val="776884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Cost</a:t>
            </a:r>
            <a:endParaRPr lang="en-US" dirty="0"/>
          </a:p>
        </p:txBody>
      </p:sp>
      <p:graphicFrame>
        <p:nvGraphicFramePr>
          <p:cNvPr id="6" name="Content Placeholder 3"/>
          <p:cNvGraphicFramePr>
            <a:graphicFrameLocks/>
          </p:cNvGraphicFramePr>
          <p:nvPr>
            <p:extLst>
              <p:ext uri="{D42A27DB-BD31-4B8C-83A1-F6EECF244321}">
                <p14:modId xmlns="" xmlns:p14="http://schemas.microsoft.com/office/powerpoint/2010/main" val="3551020926"/>
              </p:ext>
            </p:extLst>
          </p:nvPr>
        </p:nvGraphicFramePr>
        <p:xfrm>
          <a:off x="990601" y="2377440"/>
          <a:ext cx="7162799" cy="2499360"/>
        </p:xfrm>
        <a:graphic>
          <a:graphicData uri="http://schemas.openxmlformats.org/drawingml/2006/table">
            <a:tbl>
              <a:tblPr firstRow="1" bandRow="1">
                <a:tableStyleId>{5C22544A-7EE6-4342-B048-85BDC9FD1C3A}</a:tableStyleId>
              </a:tblPr>
              <a:tblGrid>
                <a:gridCol w="5241675"/>
                <a:gridCol w="1921124"/>
              </a:tblGrid>
              <a:tr h="370840">
                <a:tc>
                  <a:txBody>
                    <a:bodyPr/>
                    <a:lstStyle/>
                    <a:p>
                      <a:pPr algn="ctr"/>
                      <a:r>
                        <a:rPr lang="en-US" sz="2400" b="0" dirty="0" smtClean="0">
                          <a:latin typeface="Tahoma" pitchFamily="34" charset="0"/>
                          <a:cs typeface="Tahoma" pitchFamily="34" charset="0"/>
                        </a:rPr>
                        <a:t>Component</a:t>
                      </a:r>
                      <a:endParaRPr lang="en-US" sz="2400" b="0" dirty="0">
                        <a:latin typeface="Tahoma" pitchFamily="34" charset="0"/>
                        <a:cs typeface="Tahoma" pitchFamily="34" charset="0"/>
                      </a:endParaRPr>
                    </a:p>
                  </a:txBody>
                  <a:tcPr/>
                </a:tc>
                <a:tc>
                  <a:txBody>
                    <a:bodyPr/>
                    <a:lstStyle/>
                    <a:p>
                      <a:pPr algn="ctr"/>
                      <a:r>
                        <a:rPr lang="en-US" sz="2400" b="0" dirty="0" smtClean="0">
                          <a:latin typeface="Tahoma" pitchFamily="34" charset="0"/>
                          <a:cs typeface="Tahoma" pitchFamily="34" charset="0"/>
                        </a:rPr>
                        <a:t>Cost</a:t>
                      </a:r>
                      <a:endParaRPr lang="en-US" sz="2400" b="0" dirty="0">
                        <a:latin typeface="Tahoma" pitchFamily="34" charset="0"/>
                        <a:cs typeface="Tahoma" pitchFamily="34" charset="0"/>
                      </a:endParaRPr>
                    </a:p>
                  </a:txBody>
                  <a:tcPr/>
                </a:tc>
              </a:tr>
              <a:tr h="370840">
                <a:tc>
                  <a:txBody>
                    <a:bodyPr/>
                    <a:lstStyle/>
                    <a:p>
                      <a:r>
                        <a:rPr lang="en-US" sz="2000" dirty="0" smtClean="0">
                          <a:solidFill>
                            <a:schemeClr val="bg2"/>
                          </a:solidFill>
                          <a:latin typeface="Tahoma" pitchFamily="34" charset="0"/>
                          <a:cs typeface="Tahoma" pitchFamily="34" charset="0"/>
                        </a:rPr>
                        <a:t>Electrical</a:t>
                      </a:r>
                      <a:r>
                        <a:rPr lang="en-US" sz="2000" baseline="0" dirty="0" smtClean="0">
                          <a:solidFill>
                            <a:schemeClr val="bg2"/>
                          </a:solidFill>
                          <a:latin typeface="Tahoma" pitchFamily="34" charset="0"/>
                          <a:cs typeface="Tahoma" pitchFamily="34" charset="0"/>
                        </a:rPr>
                        <a:t> System</a:t>
                      </a:r>
                      <a:endParaRPr lang="en-US" sz="2000" dirty="0">
                        <a:solidFill>
                          <a:schemeClr val="bg2"/>
                        </a:solidFill>
                        <a:latin typeface="Tahoma" pitchFamily="34" charset="0"/>
                        <a:cs typeface="Tahoma" pitchFamily="34" charset="0"/>
                      </a:endParaRPr>
                    </a:p>
                  </a:txBody>
                  <a:tcPr/>
                </a:tc>
                <a:tc>
                  <a:txBody>
                    <a:bodyPr/>
                    <a:lstStyle/>
                    <a:p>
                      <a:pPr algn="ctr"/>
                      <a:r>
                        <a:rPr lang="en-US" sz="2000" dirty="0" smtClean="0">
                          <a:solidFill>
                            <a:schemeClr val="bg2"/>
                          </a:solidFill>
                          <a:latin typeface="Tahoma" pitchFamily="34" charset="0"/>
                          <a:cs typeface="Tahoma" pitchFamily="34" charset="0"/>
                        </a:rPr>
                        <a:t>$1680</a:t>
                      </a:r>
                      <a:endParaRPr lang="en-US" sz="2000" dirty="0">
                        <a:solidFill>
                          <a:schemeClr val="bg2"/>
                        </a:solidFill>
                        <a:latin typeface="Tahoma" pitchFamily="34" charset="0"/>
                        <a:cs typeface="Tahoma" pitchFamily="34" charset="0"/>
                      </a:endParaRPr>
                    </a:p>
                  </a:txBody>
                  <a:tcPr/>
                </a:tc>
              </a:tr>
              <a:tr h="370840">
                <a:tc>
                  <a:txBody>
                    <a:bodyPr/>
                    <a:lstStyle/>
                    <a:p>
                      <a:r>
                        <a:rPr lang="en-US" sz="2000" dirty="0" smtClean="0">
                          <a:solidFill>
                            <a:schemeClr val="bg2"/>
                          </a:solidFill>
                          <a:latin typeface="Tahoma" pitchFamily="34" charset="0"/>
                          <a:cs typeface="Tahoma" pitchFamily="34" charset="0"/>
                        </a:rPr>
                        <a:t>Water System</a:t>
                      </a:r>
                      <a:endParaRPr lang="en-US" sz="2000" dirty="0">
                        <a:solidFill>
                          <a:schemeClr val="bg2"/>
                        </a:solidFill>
                        <a:latin typeface="Tahoma" pitchFamily="34" charset="0"/>
                        <a:cs typeface="Tahoma" pitchFamily="34" charset="0"/>
                      </a:endParaRPr>
                    </a:p>
                  </a:txBody>
                  <a:tcPr/>
                </a:tc>
                <a:tc>
                  <a:txBody>
                    <a:bodyPr/>
                    <a:lstStyle/>
                    <a:p>
                      <a:pPr algn="ctr"/>
                      <a:r>
                        <a:rPr lang="en-US" sz="2000" dirty="0" smtClean="0">
                          <a:solidFill>
                            <a:schemeClr val="bg2"/>
                          </a:solidFill>
                          <a:latin typeface="Tahoma" pitchFamily="34" charset="0"/>
                          <a:cs typeface="Tahoma" pitchFamily="34" charset="0"/>
                        </a:rPr>
                        <a:t>$275</a:t>
                      </a:r>
                      <a:endParaRPr lang="en-US" sz="2000" dirty="0">
                        <a:solidFill>
                          <a:schemeClr val="bg2"/>
                        </a:solidFill>
                        <a:latin typeface="Tahoma" pitchFamily="34" charset="0"/>
                        <a:cs typeface="Tahoma" pitchFamily="34" charset="0"/>
                      </a:endParaRPr>
                    </a:p>
                  </a:txBody>
                  <a:tcPr/>
                </a:tc>
              </a:tr>
              <a:tr h="370840">
                <a:tc>
                  <a:txBody>
                    <a:bodyPr/>
                    <a:lstStyle/>
                    <a:p>
                      <a:r>
                        <a:rPr lang="en-US" sz="2000" dirty="0" smtClean="0">
                          <a:solidFill>
                            <a:schemeClr val="bg2"/>
                          </a:solidFill>
                          <a:latin typeface="Tahoma" pitchFamily="34" charset="0"/>
                          <a:cs typeface="Tahoma" pitchFamily="34" charset="0"/>
                        </a:rPr>
                        <a:t>8” Diameter PVC Column (Schedule 80)</a:t>
                      </a:r>
                      <a:endParaRPr lang="en-US" sz="2000" dirty="0">
                        <a:solidFill>
                          <a:schemeClr val="bg2"/>
                        </a:solidFill>
                        <a:latin typeface="Tahoma" pitchFamily="34" charset="0"/>
                        <a:cs typeface="Tahoma" pitchFamily="34" charset="0"/>
                      </a:endParaRPr>
                    </a:p>
                  </a:txBody>
                  <a:tcPr/>
                </a:tc>
                <a:tc>
                  <a:txBody>
                    <a:bodyPr/>
                    <a:lstStyle/>
                    <a:p>
                      <a:pPr algn="ctr"/>
                      <a:r>
                        <a:rPr lang="en-US" sz="2000" dirty="0" smtClean="0">
                          <a:solidFill>
                            <a:schemeClr val="bg2"/>
                          </a:solidFill>
                          <a:latin typeface="Tahoma" pitchFamily="34" charset="0"/>
                          <a:cs typeface="Tahoma" pitchFamily="34" charset="0"/>
                        </a:rPr>
                        <a:t>$100</a:t>
                      </a:r>
                      <a:endParaRPr lang="en-US" sz="2000" dirty="0">
                        <a:solidFill>
                          <a:schemeClr val="bg2"/>
                        </a:solidFill>
                        <a:latin typeface="Tahoma" pitchFamily="34" charset="0"/>
                        <a:cs typeface="Tahoma" pitchFamily="34" charset="0"/>
                      </a:endParaRPr>
                    </a:p>
                  </a:txBody>
                  <a:tcPr/>
                </a:tc>
              </a:tr>
              <a:tr h="370840">
                <a:tc>
                  <a:txBody>
                    <a:bodyPr/>
                    <a:lstStyle/>
                    <a:p>
                      <a:r>
                        <a:rPr lang="en-US" sz="2000" dirty="0" smtClean="0">
                          <a:solidFill>
                            <a:schemeClr val="bg2"/>
                          </a:solidFill>
                          <a:latin typeface="Tahoma" pitchFamily="34" charset="0"/>
                          <a:cs typeface="Tahoma" pitchFamily="34" charset="0"/>
                        </a:rPr>
                        <a:t>HDPE Plastic Sheeting (Structure)</a:t>
                      </a:r>
                      <a:endParaRPr lang="en-US" sz="2000" dirty="0">
                        <a:solidFill>
                          <a:schemeClr val="bg2"/>
                        </a:solidFill>
                        <a:latin typeface="Tahoma" pitchFamily="34" charset="0"/>
                        <a:cs typeface="Tahoma" pitchFamily="34" charset="0"/>
                      </a:endParaRPr>
                    </a:p>
                  </a:txBody>
                  <a:tcPr/>
                </a:tc>
                <a:tc>
                  <a:txBody>
                    <a:bodyPr/>
                    <a:lstStyle/>
                    <a:p>
                      <a:pPr algn="ctr"/>
                      <a:r>
                        <a:rPr lang="en-US" sz="2000" dirty="0" smtClean="0">
                          <a:solidFill>
                            <a:schemeClr val="bg2"/>
                          </a:solidFill>
                          <a:latin typeface="Tahoma" pitchFamily="34" charset="0"/>
                          <a:cs typeface="Tahoma" pitchFamily="34" charset="0"/>
                        </a:rPr>
                        <a:t>$4000</a:t>
                      </a:r>
                      <a:endParaRPr lang="en-US" sz="2000" dirty="0">
                        <a:solidFill>
                          <a:schemeClr val="bg2"/>
                        </a:solidFill>
                        <a:latin typeface="Tahoma" pitchFamily="34" charset="0"/>
                        <a:cs typeface="Tahoma" pitchFamily="34" charset="0"/>
                      </a:endParaRPr>
                    </a:p>
                  </a:txBody>
                  <a:tcPr/>
                </a:tc>
              </a:tr>
              <a:tr h="370840">
                <a:tc>
                  <a:txBody>
                    <a:bodyPr/>
                    <a:lstStyle/>
                    <a:p>
                      <a:pPr algn="r"/>
                      <a:r>
                        <a:rPr lang="en-US" sz="2400" b="1" dirty="0" smtClean="0">
                          <a:solidFill>
                            <a:schemeClr val="bg2"/>
                          </a:solidFill>
                          <a:latin typeface="Tahoma" pitchFamily="34" charset="0"/>
                          <a:cs typeface="Tahoma" pitchFamily="34" charset="0"/>
                        </a:rPr>
                        <a:t>TOTAL</a:t>
                      </a:r>
                      <a:endParaRPr lang="en-US" sz="2400" b="1" dirty="0">
                        <a:solidFill>
                          <a:schemeClr val="bg2"/>
                        </a:solidFill>
                        <a:latin typeface="Tahoma" pitchFamily="34" charset="0"/>
                        <a:cs typeface="Tahoma" pitchFamily="34" charset="0"/>
                      </a:endParaRPr>
                    </a:p>
                  </a:txBody>
                  <a:tcPr/>
                </a:tc>
                <a:tc>
                  <a:txBody>
                    <a:bodyPr/>
                    <a:lstStyle/>
                    <a:p>
                      <a:pPr algn="ctr"/>
                      <a:r>
                        <a:rPr lang="en-US" sz="2400" b="1" dirty="0" smtClean="0">
                          <a:solidFill>
                            <a:schemeClr val="bg2"/>
                          </a:solidFill>
                          <a:latin typeface="Tahoma" pitchFamily="34" charset="0"/>
                          <a:cs typeface="Tahoma" pitchFamily="34" charset="0"/>
                        </a:rPr>
                        <a:t>$6,055</a:t>
                      </a:r>
                      <a:endParaRPr lang="en-US" sz="2400" b="1" dirty="0">
                        <a:solidFill>
                          <a:schemeClr val="bg2"/>
                        </a:solidFill>
                        <a:latin typeface="Tahoma" pitchFamily="34" charset="0"/>
                        <a:cs typeface="Tahoma" pitchFamily="34" charset="0"/>
                      </a:endParaRPr>
                    </a:p>
                  </a:txBody>
                  <a:tcPr/>
                </a:tc>
              </a:tr>
            </a:tbl>
          </a:graphicData>
        </a:graphic>
      </p:graphicFrame>
    </p:spTree>
    <p:extLst>
      <p:ext uri="{BB962C8B-B14F-4D97-AF65-F5344CB8AC3E}">
        <p14:creationId xmlns="" xmlns:p14="http://schemas.microsoft.com/office/powerpoint/2010/main" val="1699671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Filtration – First Flush Diverter</a:t>
            </a:r>
            <a:endParaRPr lang="en-US" dirty="0"/>
          </a:p>
        </p:txBody>
      </p:sp>
      <p:pic>
        <p:nvPicPr>
          <p:cNvPr id="60418" name="Picture 2"/>
          <p:cNvPicPr>
            <a:picLocks noChangeAspect="1" noChangeArrowheads="1" noCrop="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1957388" y="2217420"/>
            <a:ext cx="5229225" cy="4183380"/>
          </a:xfrm>
          <a:prstGeom prst="rect">
            <a:avLst/>
          </a:prstGeom>
          <a:noFill/>
          <a:ln w="38100">
            <a:solidFill>
              <a:srgbClr val="000000"/>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55799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Scaled Roof Panel Testing</a:t>
            </a:r>
            <a:endParaRPr lang="en-US" dirty="0"/>
          </a:p>
        </p:txBody>
      </p:sp>
      <p:pic>
        <p:nvPicPr>
          <p:cNvPr id="4" name="Content Placeholder 3" descr="Roof Panel Test 006.jpg"/>
          <p:cNvPicPr>
            <a:picLocks noGrp="1" noChangeAspect="1"/>
          </p:cNvPicPr>
          <p:nvPr>
            <p:ph idx="1"/>
          </p:nvPr>
        </p:nvPicPr>
        <p:blipFill>
          <a:blip r:embed="rId2" cstate="print"/>
          <a:srcRect l="21340" t="20635" r="29982" b="39683"/>
          <a:stretch>
            <a:fillRect/>
          </a:stretch>
        </p:blipFill>
        <p:spPr>
          <a:xfrm>
            <a:off x="609600" y="1895061"/>
            <a:ext cx="3806952" cy="4137991"/>
          </a:xfrm>
        </p:spPr>
      </p:pic>
      <p:sp>
        <p:nvSpPr>
          <p:cNvPr id="5" name="Content Placeholder 2"/>
          <p:cNvSpPr txBox="1">
            <a:spLocks/>
          </p:cNvSpPr>
          <p:nvPr/>
        </p:nvSpPr>
        <p:spPr bwMode="auto">
          <a:xfrm>
            <a:off x="4494212" y="1905000"/>
            <a:ext cx="4192588"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273050" algn="l" defTabSz="914400" rtl="0" eaLnBrk="0" fontAlgn="base" latinLnBrk="0" hangingPunct="0">
              <a:lnSpc>
                <a:spcPct val="100000"/>
              </a:lnSpc>
              <a:spcBef>
                <a:spcPct val="20000"/>
              </a:spcBef>
              <a:spcAft>
                <a:spcPct val="0"/>
              </a:spcAft>
              <a:buClr>
                <a:schemeClr val="accent1"/>
              </a:buClr>
              <a:buSzPct val="76000"/>
              <a:buFont typeface="Wingdings 2" pitchFamily="16" charset="2"/>
              <a:buChar char=""/>
              <a:tabLst/>
              <a:defRPr/>
            </a:pPr>
            <a:r>
              <a:rPr kumimoji="0" lang="en-US" sz="3200" b="0" i="0" u="none" strike="noStrike" kern="1200" cap="none" spc="0" normalizeH="0" baseline="0" noProof="0" dirty="0" smtClean="0">
                <a:ln>
                  <a:noFill/>
                </a:ln>
                <a:solidFill>
                  <a:srgbClr val="3E3D2D"/>
                </a:solidFill>
                <a:effectLst/>
                <a:uLnTx/>
                <a:uFillTx/>
                <a:latin typeface="Tahoma" pitchFamily="34" charset="0"/>
                <a:ea typeface="+mn-ea"/>
                <a:cs typeface="Tahoma" pitchFamily="34" charset="0"/>
              </a:rPr>
              <a:t>Built several</a:t>
            </a:r>
            <a:r>
              <a:rPr kumimoji="0" lang="en-US" sz="3200" b="0" i="0" u="none" strike="noStrike" kern="1200" cap="none" spc="0" normalizeH="0" noProof="0" dirty="0" smtClean="0">
                <a:ln>
                  <a:noFill/>
                </a:ln>
                <a:solidFill>
                  <a:srgbClr val="3E3D2D"/>
                </a:solidFill>
                <a:effectLst/>
                <a:uLnTx/>
                <a:uFillTx/>
                <a:latin typeface="Tahoma" pitchFamily="34" charset="0"/>
                <a:ea typeface="+mn-ea"/>
                <a:cs typeface="Tahoma" pitchFamily="34" charset="0"/>
              </a:rPr>
              <a:t> scaled models using clay and PVC sheeting</a:t>
            </a:r>
          </a:p>
          <a:p>
            <a:pPr marL="800100" lvl="1" indent="-273050" eaLnBrk="0" hangingPunct="0">
              <a:spcBef>
                <a:spcPct val="20000"/>
              </a:spcBef>
              <a:buClr>
                <a:schemeClr val="accent1"/>
              </a:buClr>
              <a:buSzPct val="76000"/>
              <a:buFont typeface="Wingdings 2" pitchFamily="16" charset="2"/>
              <a:buChar char=""/>
            </a:pPr>
            <a:r>
              <a:rPr kumimoji="0" lang="en-US" sz="3200" b="0" i="0" u="none" strike="noStrike" kern="1200" cap="none" spc="0" normalizeH="0" noProof="0" dirty="0" smtClean="0">
                <a:ln>
                  <a:noFill/>
                </a:ln>
                <a:solidFill>
                  <a:srgbClr val="3E3D2D"/>
                </a:solidFill>
                <a:effectLst/>
                <a:uLnTx/>
                <a:uFillTx/>
                <a:latin typeface="Tahoma" pitchFamily="34" charset="0"/>
                <a:ea typeface="+mn-ea"/>
                <a:cs typeface="Tahoma" pitchFamily="34" charset="0"/>
              </a:rPr>
              <a:t>Two glide designs</a:t>
            </a:r>
          </a:p>
          <a:p>
            <a:pPr marL="800100" lvl="1" indent="-273050" eaLnBrk="0" hangingPunct="0">
              <a:spcBef>
                <a:spcPct val="20000"/>
              </a:spcBef>
              <a:buClr>
                <a:schemeClr val="accent1"/>
              </a:buClr>
              <a:buSzPct val="76000"/>
              <a:buFont typeface="Wingdings 2" pitchFamily="16" charset="2"/>
              <a:buChar char=""/>
            </a:pPr>
            <a:r>
              <a:rPr lang="en-US" sz="3200" dirty="0" smtClean="0">
                <a:solidFill>
                  <a:srgbClr val="3E3D2D"/>
                </a:solidFill>
                <a:latin typeface="Tahoma" pitchFamily="34" charset="0"/>
                <a:cs typeface="Tahoma" pitchFamily="34" charset="0"/>
              </a:rPr>
              <a:t>Sculpted design</a:t>
            </a:r>
            <a:endParaRPr kumimoji="0" lang="en-US" sz="3200" b="0" i="0" u="none" strike="noStrike" kern="1200" cap="none" spc="0" normalizeH="0" noProof="0" dirty="0" smtClean="0">
              <a:ln>
                <a:noFill/>
              </a:ln>
              <a:solidFill>
                <a:srgbClr val="3E3D2D"/>
              </a:solidFill>
              <a:effectLst/>
              <a:uLnTx/>
              <a:uFillTx/>
              <a:latin typeface="Tahoma" pitchFamily="34" charset="0"/>
              <a:ea typeface="+mn-ea"/>
              <a:cs typeface="Tahoma" pitchFamily="34" charset="0"/>
            </a:endParaRPr>
          </a:p>
          <a:p>
            <a:pPr marL="342900" marR="0" lvl="0" indent="-273050" algn="l" defTabSz="914400" rtl="0" eaLnBrk="0" fontAlgn="base" latinLnBrk="0" hangingPunct="0">
              <a:lnSpc>
                <a:spcPct val="100000"/>
              </a:lnSpc>
              <a:spcBef>
                <a:spcPct val="20000"/>
              </a:spcBef>
              <a:spcAft>
                <a:spcPct val="0"/>
              </a:spcAft>
              <a:buClr>
                <a:schemeClr val="accent1"/>
              </a:buClr>
              <a:buSzPct val="76000"/>
              <a:buFont typeface="Wingdings 2" pitchFamily="16" charset="2"/>
              <a:buChar char=""/>
              <a:tabLst/>
              <a:defRPr/>
            </a:pPr>
            <a:r>
              <a:rPr kumimoji="0" lang="en-US" sz="3200" b="0" i="0" u="none" strike="noStrike" kern="1200" cap="none" spc="0" normalizeH="0" noProof="0" dirty="0" smtClean="0">
                <a:ln>
                  <a:noFill/>
                </a:ln>
                <a:solidFill>
                  <a:srgbClr val="3E3D2D"/>
                </a:solidFill>
                <a:effectLst/>
                <a:uLnTx/>
                <a:uFillTx/>
                <a:latin typeface="Tahoma" pitchFamily="34" charset="0"/>
                <a:ea typeface="+mn-ea"/>
                <a:cs typeface="Tahoma" pitchFamily="34" charset="0"/>
              </a:rPr>
              <a:t>Colored water used for visual tests</a:t>
            </a:r>
          </a:p>
          <a:p>
            <a:pPr marL="342900" marR="0" lvl="0" indent="-273050" algn="l" defTabSz="914400" rtl="0" eaLnBrk="0" fontAlgn="base" latinLnBrk="0" hangingPunct="0">
              <a:lnSpc>
                <a:spcPct val="100000"/>
              </a:lnSpc>
              <a:spcBef>
                <a:spcPct val="20000"/>
              </a:spcBef>
              <a:spcAft>
                <a:spcPct val="0"/>
              </a:spcAft>
              <a:buClr>
                <a:schemeClr val="accent1"/>
              </a:buClr>
              <a:buSzPct val="76000"/>
              <a:buFont typeface="Wingdings 2" pitchFamily="16" charset="2"/>
              <a:buChar char=""/>
              <a:tabLst/>
              <a:defRPr/>
            </a:pPr>
            <a:endParaRPr kumimoji="0" lang="en-US" sz="3200" b="0" i="0" u="none" strike="noStrike" kern="1200" cap="none" spc="0" normalizeH="0" baseline="0" noProof="0" dirty="0">
              <a:ln>
                <a:noFill/>
              </a:ln>
              <a:solidFill>
                <a:srgbClr val="3E3D2D"/>
              </a:solidFill>
              <a:effectLst/>
              <a:uLnTx/>
              <a:uFillTx/>
              <a:latin typeface="Tahoma" pitchFamily="34" charset="0"/>
              <a:ea typeface="+mn-ea"/>
              <a:cs typeface="Tahom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Tank Analysis for Particulate </a:t>
            </a:r>
            <a:r>
              <a:rPr lang="en-US" dirty="0" err="1" smtClean="0"/>
              <a:t>Resuspension</a:t>
            </a:r>
            <a:endParaRPr lang="en-US"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7687" y="2209800"/>
            <a:ext cx="6383454" cy="2558769"/>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638800" y="3810000"/>
            <a:ext cx="3068171" cy="2819400"/>
          </a:xfrm>
          <a:prstGeom prst="rect">
            <a:avLst/>
          </a:prstGeom>
          <a:ln>
            <a:noFill/>
          </a:ln>
          <a:effectLst>
            <a:softEdge rad="317500"/>
          </a:effectLst>
        </p:spPr>
      </p:pic>
      <p:pic>
        <p:nvPicPr>
          <p:cNvPr id="6" name="Picture 5"/>
          <p:cNvPicPr>
            <a:picLocks noChangeAspect="1"/>
          </p:cNvPicPr>
          <p:nvPr/>
        </p:nvPicPr>
        <p:blipFill rotWithShape="1">
          <a:blip r:embed="rId4" cstate="print">
            <a:extLst>
              <a:ext uri="{28A0092B-C50C-407E-A947-70E740481C1C}">
                <a14:useLocalDpi xmlns="" xmlns:a14="http://schemas.microsoft.com/office/drawing/2010/main" val="0"/>
              </a:ext>
            </a:extLst>
          </a:blip>
          <a:srcRect r="9223" b="3600"/>
          <a:stretch/>
        </p:blipFill>
        <p:spPr>
          <a:xfrm>
            <a:off x="762000" y="3886200"/>
            <a:ext cx="1171575" cy="2374339"/>
          </a:xfrm>
          <a:prstGeom prst="rect">
            <a:avLst/>
          </a:prstGeom>
          <a:ln w="19050">
            <a:solidFill>
              <a:srgbClr val="000000"/>
            </a:solidFill>
          </a:ln>
        </p:spPr>
      </p:pic>
    </p:spTree>
    <p:extLst>
      <p:ext uri="{BB962C8B-B14F-4D97-AF65-F5344CB8AC3E}">
        <p14:creationId xmlns="" xmlns:p14="http://schemas.microsoft.com/office/powerpoint/2010/main" val="2631966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4363" y="838200"/>
            <a:ext cx="7813675" cy="685800"/>
          </a:xfrm>
        </p:spPr>
        <p:txBody>
          <a:bodyPr/>
          <a:lstStyle/>
          <a:p>
            <a:pPr eaLnBrk="1" hangingPunct="1"/>
            <a:r>
              <a:rPr lang="en-US" smtClean="0"/>
              <a:t>Problem Statement</a:t>
            </a:r>
          </a:p>
        </p:txBody>
      </p:sp>
      <p:sp>
        <p:nvSpPr>
          <p:cNvPr id="14339" name="Text Box 2"/>
          <p:cNvSpPr txBox="1">
            <a:spLocks noChangeArrowheads="1"/>
          </p:cNvSpPr>
          <p:nvPr/>
        </p:nvSpPr>
        <p:spPr bwMode="auto">
          <a:xfrm>
            <a:off x="1371600" y="1828800"/>
            <a:ext cx="6248400" cy="385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Gothic"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Gothic"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Gothic"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Gothic"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Gothic"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Gothic"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Gothic"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Gothic"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Gothic" pitchFamily="34" charset="0"/>
              </a:defRPr>
            </a:lvl9pPr>
          </a:lstStyle>
          <a:p>
            <a:pPr eaLnBrk="1" hangingPunct="1">
              <a:spcBef>
                <a:spcPts val="488"/>
              </a:spcBef>
            </a:pPr>
            <a:r>
              <a:rPr lang="en-US" sz="2800">
                <a:solidFill>
                  <a:srgbClr val="3E3D2D"/>
                </a:solidFill>
                <a:latin typeface="Tahoma" pitchFamily="34" charset="0"/>
                <a:ea typeface="SimSun" charset="-122"/>
                <a:cs typeface="Tahoma" pitchFamily="34" charset="0"/>
              </a:rPr>
              <a:t>“[Create a structure that] will provide basic human amenities including food growth, water collection and filtration, storage, electricity, ventilation, temperature control, and waste management, without the benefit of any local utility infrastructure.”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Power Testing</a:t>
            </a:r>
            <a:endParaRPr lang="en-US" dirty="0"/>
          </a:p>
        </p:txBody>
      </p:sp>
      <p:sp>
        <p:nvSpPr>
          <p:cNvPr id="8" name="Content Placeholder 2"/>
          <p:cNvSpPr>
            <a:spLocks noGrp="1"/>
          </p:cNvSpPr>
          <p:nvPr>
            <p:ph idx="1"/>
          </p:nvPr>
        </p:nvSpPr>
        <p:spPr>
          <a:xfrm>
            <a:off x="614363" y="1600200"/>
            <a:ext cx="7997825" cy="4800600"/>
          </a:xfrm>
        </p:spPr>
        <p:txBody>
          <a:bodyPr/>
          <a:lstStyle/>
          <a:p>
            <a:r>
              <a:rPr lang="en-US" dirty="0" smtClean="0"/>
              <a:t>Four participants</a:t>
            </a:r>
          </a:p>
          <a:p>
            <a:r>
              <a:rPr lang="en-US" dirty="0" smtClean="0"/>
              <a:t>Measured current, voltage, and power continuously</a:t>
            </a:r>
          </a:p>
          <a:p>
            <a:r>
              <a:rPr lang="en-US" dirty="0" smtClean="0"/>
              <a:t>30-second &amp; 2-minute trials</a:t>
            </a:r>
          </a:p>
          <a:p>
            <a:r>
              <a:rPr lang="en-US" dirty="0" smtClean="0"/>
              <a:t>Crank vs. Bike power</a:t>
            </a:r>
          </a:p>
          <a:p>
            <a:r>
              <a:rPr lang="en-US" dirty="0" smtClean="0"/>
              <a:t>Seated vs. Standing positions</a:t>
            </a:r>
          </a:p>
        </p:txBody>
      </p:sp>
    </p:spTree>
    <p:extLst>
      <p:ext uri="{BB962C8B-B14F-4D97-AF65-F5344CB8AC3E}">
        <p14:creationId xmlns="" xmlns:p14="http://schemas.microsoft.com/office/powerpoint/2010/main" val="4187810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Power Testing</a:t>
            </a:r>
            <a:endParaRPr lang="en-US" dirty="0"/>
          </a:p>
        </p:txBody>
      </p:sp>
      <p:graphicFrame>
        <p:nvGraphicFramePr>
          <p:cNvPr id="6" name="Table 5"/>
          <p:cNvGraphicFramePr>
            <a:graphicFrameLocks noGrp="1"/>
          </p:cNvGraphicFramePr>
          <p:nvPr/>
        </p:nvGraphicFramePr>
        <p:xfrm>
          <a:off x="990600" y="2514600"/>
          <a:ext cx="7239000" cy="2438400"/>
        </p:xfrm>
        <a:graphic>
          <a:graphicData uri="http://schemas.openxmlformats.org/drawingml/2006/table">
            <a:tbl>
              <a:tblPr firstRow="1" bandRow="1">
                <a:tableStyleId>{5C22544A-7EE6-4342-B048-85BDC9FD1C3A}</a:tableStyleId>
              </a:tblPr>
              <a:tblGrid>
                <a:gridCol w="1676400"/>
                <a:gridCol w="1143000"/>
                <a:gridCol w="1219200"/>
                <a:gridCol w="1600200"/>
                <a:gridCol w="1600200"/>
              </a:tblGrid>
              <a:tr h="370840">
                <a:tc>
                  <a:txBody>
                    <a:bodyPr/>
                    <a:lstStyle/>
                    <a:p>
                      <a:r>
                        <a:rPr lang="en-US" sz="2400" b="0" dirty="0" smtClean="0">
                          <a:latin typeface="Tahoma" pitchFamily="34" charset="0"/>
                          <a:cs typeface="Tahoma" pitchFamily="34" charset="0"/>
                        </a:rPr>
                        <a:t>Participant</a:t>
                      </a:r>
                      <a:endParaRPr lang="en-US" sz="2400" b="0" dirty="0">
                        <a:latin typeface="Tahoma" pitchFamily="34" charset="0"/>
                        <a:cs typeface="Tahoma" pitchFamily="34" charset="0"/>
                      </a:endParaRPr>
                    </a:p>
                  </a:txBody>
                  <a:tcPr/>
                </a:tc>
                <a:tc>
                  <a:txBody>
                    <a:bodyPr/>
                    <a:lstStyle/>
                    <a:p>
                      <a:r>
                        <a:rPr lang="en-US" sz="2400" b="0" dirty="0" smtClean="0">
                          <a:latin typeface="Tahoma" pitchFamily="34" charset="0"/>
                          <a:cs typeface="Tahoma" pitchFamily="34" charset="0"/>
                        </a:rPr>
                        <a:t>Bicycle</a:t>
                      </a:r>
                      <a:endParaRPr lang="en-US" sz="2400" b="0" dirty="0">
                        <a:latin typeface="Tahoma" pitchFamily="34" charset="0"/>
                        <a:cs typeface="Tahoma" pitchFamily="34" charset="0"/>
                      </a:endParaRPr>
                    </a:p>
                  </a:txBody>
                  <a:tcPr/>
                </a:tc>
                <a:tc>
                  <a:txBody>
                    <a:bodyPr/>
                    <a:lstStyle/>
                    <a:p>
                      <a:r>
                        <a:rPr lang="en-US" sz="2400" b="0" dirty="0" smtClean="0">
                          <a:latin typeface="Tahoma" pitchFamily="34" charset="0"/>
                          <a:cs typeface="Tahoma" pitchFamily="34" charset="0"/>
                        </a:rPr>
                        <a:t>Seated</a:t>
                      </a:r>
                      <a:endParaRPr lang="en-US" sz="2400" b="0" dirty="0">
                        <a:latin typeface="Tahoma" pitchFamily="34" charset="0"/>
                        <a:cs typeface="Tahoma" pitchFamily="34" charset="0"/>
                      </a:endParaRPr>
                    </a:p>
                  </a:txBody>
                  <a:tcPr/>
                </a:tc>
                <a:tc>
                  <a:txBody>
                    <a:bodyPr/>
                    <a:lstStyle/>
                    <a:p>
                      <a:r>
                        <a:rPr lang="en-US" sz="2400" b="0" dirty="0" smtClean="0">
                          <a:latin typeface="Tahoma" pitchFamily="34" charset="0"/>
                          <a:cs typeface="Tahoma" pitchFamily="34" charset="0"/>
                        </a:rPr>
                        <a:t>One-Hand</a:t>
                      </a:r>
                      <a:endParaRPr lang="en-US" sz="2400" b="0" dirty="0">
                        <a:latin typeface="Tahoma" pitchFamily="34" charset="0"/>
                        <a:cs typeface="Tahoma" pitchFamily="34" charset="0"/>
                      </a:endParaRPr>
                    </a:p>
                  </a:txBody>
                  <a:tcPr/>
                </a:tc>
                <a:tc>
                  <a:txBody>
                    <a:bodyPr/>
                    <a:lstStyle/>
                    <a:p>
                      <a:r>
                        <a:rPr lang="en-US" sz="2400" b="0" dirty="0" smtClean="0">
                          <a:latin typeface="Tahoma" pitchFamily="34" charset="0"/>
                          <a:cs typeface="Tahoma" pitchFamily="34" charset="0"/>
                        </a:rPr>
                        <a:t>Two-Hand</a:t>
                      </a:r>
                      <a:endParaRPr lang="en-US" sz="2400" b="0" dirty="0">
                        <a:latin typeface="Tahoma" pitchFamily="34" charset="0"/>
                        <a:cs typeface="Tahoma" pitchFamily="34" charset="0"/>
                      </a:endParaRPr>
                    </a:p>
                  </a:txBody>
                  <a:tcPr/>
                </a:tc>
              </a:tr>
              <a:tr h="370840">
                <a:tc>
                  <a:txBody>
                    <a:bodyPr/>
                    <a:lstStyle/>
                    <a:p>
                      <a:pPr algn="ctr"/>
                      <a:r>
                        <a:rPr lang="en-US" sz="2000" dirty="0" smtClean="0">
                          <a:solidFill>
                            <a:srgbClr val="000000"/>
                          </a:solidFill>
                          <a:latin typeface="Tahoma" pitchFamily="34" charset="0"/>
                          <a:cs typeface="Tahoma" pitchFamily="34" charset="0"/>
                        </a:rPr>
                        <a:t>1</a:t>
                      </a:r>
                    </a:p>
                  </a:txBody>
                  <a:tcPr/>
                </a:tc>
                <a:tc>
                  <a:txBody>
                    <a:bodyPr/>
                    <a:lstStyle/>
                    <a:p>
                      <a:pPr algn="ctr" fontAlgn="b"/>
                      <a:r>
                        <a:rPr lang="en-US" sz="2000" b="0" i="0" u="none" strike="noStrike" dirty="0" smtClean="0">
                          <a:solidFill>
                            <a:srgbClr val="000000"/>
                          </a:solidFill>
                          <a:latin typeface="Tahoma" pitchFamily="34" charset="0"/>
                          <a:cs typeface="Tahoma" pitchFamily="34" charset="0"/>
                        </a:rPr>
                        <a:t>-</a:t>
                      </a:r>
                      <a:endParaRPr lang="en-US" sz="2000" b="0" i="0" u="none" strike="noStrike" dirty="0">
                        <a:solidFill>
                          <a:srgbClr val="000000"/>
                        </a:solidFill>
                        <a:latin typeface="Tahoma" pitchFamily="34" charset="0"/>
                        <a:cs typeface="Tahoma" pitchFamily="34" charset="0"/>
                      </a:endParaRPr>
                    </a:p>
                  </a:txBody>
                  <a:tcPr marL="0" marR="0" marT="0" marB="0" anchor="b"/>
                </a:tc>
                <a:tc>
                  <a:txBody>
                    <a:bodyPr/>
                    <a:lstStyle/>
                    <a:p>
                      <a:pPr algn="ctr" fontAlgn="b"/>
                      <a:r>
                        <a:rPr lang="en-US" sz="2000" b="0" i="0" u="none" strike="noStrike" dirty="0" smtClean="0">
                          <a:solidFill>
                            <a:srgbClr val="000000"/>
                          </a:solidFill>
                          <a:latin typeface="Tahoma" pitchFamily="34" charset="0"/>
                          <a:cs typeface="Tahoma" pitchFamily="34" charset="0"/>
                        </a:rPr>
                        <a:t>15.075</a:t>
                      </a:r>
                      <a:endParaRPr lang="en-US" sz="2000" b="0" i="0" u="none" strike="noStrike" dirty="0">
                        <a:solidFill>
                          <a:srgbClr val="000000"/>
                        </a:solidFill>
                        <a:latin typeface="Tahoma" pitchFamily="34" charset="0"/>
                        <a:cs typeface="Tahoma" pitchFamily="34" charset="0"/>
                      </a:endParaRPr>
                    </a:p>
                  </a:txBody>
                  <a:tcPr marL="0" marR="0" marT="0" marB="0" anchor="b"/>
                </a:tc>
                <a:tc>
                  <a:txBody>
                    <a:bodyPr/>
                    <a:lstStyle/>
                    <a:p>
                      <a:pPr algn="ctr" fontAlgn="b"/>
                      <a:r>
                        <a:rPr lang="en-US" sz="2000" b="0" i="0" u="none" strike="noStrike" dirty="0" smtClean="0">
                          <a:solidFill>
                            <a:srgbClr val="000000"/>
                          </a:solidFill>
                          <a:latin typeface="Tahoma" pitchFamily="34" charset="0"/>
                          <a:cs typeface="Tahoma" pitchFamily="34" charset="0"/>
                        </a:rPr>
                        <a:t>16.083</a:t>
                      </a:r>
                      <a:endParaRPr lang="en-US" sz="2000" b="0" i="0" u="none" strike="noStrike" dirty="0">
                        <a:solidFill>
                          <a:srgbClr val="000000"/>
                        </a:solidFill>
                        <a:latin typeface="Tahoma" pitchFamily="34" charset="0"/>
                        <a:cs typeface="Tahoma" pitchFamily="34" charset="0"/>
                      </a:endParaRPr>
                    </a:p>
                  </a:txBody>
                  <a:tcPr marL="0" marR="0" marT="0" marB="0" anchor="b"/>
                </a:tc>
                <a:tc>
                  <a:txBody>
                    <a:bodyPr/>
                    <a:lstStyle/>
                    <a:p>
                      <a:pPr algn="ctr" fontAlgn="b"/>
                      <a:r>
                        <a:rPr lang="en-US" sz="2000" b="0" i="0" u="none" strike="noStrike" dirty="0" smtClean="0">
                          <a:solidFill>
                            <a:srgbClr val="000000"/>
                          </a:solidFill>
                          <a:latin typeface="Tahoma" pitchFamily="34" charset="0"/>
                          <a:cs typeface="Tahoma" pitchFamily="34" charset="0"/>
                        </a:rPr>
                        <a:t>14.348</a:t>
                      </a:r>
                      <a:endParaRPr lang="en-US" sz="2000" b="0" i="0" u="none" strike="noStrike" dirty="0">
                        <a:solidFill>
                          <a:srgbClr val="000000"/>
                        </a:solidFill>
                        <a:latin typeface="Tahoma" pitchFamily="34" charset="0"/>
                        <a:cs typeface="Tahoma" pitchFamily="34" charset="0"/>
                      </a:endParaRPr>
                    </a:p>
                  </a:txBody>
                  <a:tcPr marL="0" marR="0" marT="0" marB="0" anchor="b"/>
                </a:tc>
              </a:tr>
              <a:tr h="370840">
                <a:tc>
                  <a:txBody>
                    <a:bodyPr/>
                    <a:lstStyle/>
                    <a:p>
                      <a:pPr algn="ctr"/>
                      <a:r>
                        <a:rPr lang="en-US" sz="2000" dirty="0" smtClean="0">
                          <a:solidFill>
                            <a:srgbClr val="000000"/>
                          </a:solidFill>
                          <a:latin typeface="Tahoma" pitchFamily="34" charset="0"/>
                          <a:cs typeface="Tahoma" pitchFamily="34" charset="0"/>
                        </a:rPr>
                        <a:t>2</a:t>
                      </a:r>
                      <a:endParaRPr lang="en-US" sz="2000" dirty="0">
                        <a:solidFill>
                          <a:srgbClr val="000000"/>
                        </a:solidFill>
                        <a:latin typeface="Tahoma" pitchFamily="34" charset="0"/>
                        <a:cs typeface="Tahoma" pitchFamily="34" charset="0"/>
                      </a:endParaRPr>
                    </a:p>
                  </a:txBody>
                  <a:tcPr/>
                </a:tc>
                <a:tc>
                  <a:txBody>
                    <a:bodyPr/>
                    <a:lstStyle/>
                    <a:p>
                      <a:pPr algn="ctr" fontAlgn="b"/>
                      <a:r>
                        <a:rPr lang="en-US" sz="2000" b="0" i="0" u="none" strike="noStrike" dirty="0" smtClean="0">
                          <a:solidFill>
                            <a:srgbClr val="000000"/>
                          </a:solidFill>
                          <a:latin typeface="Tahoma" pitchFamily="34" charset="0"/>
                          <a:cs typeface="Tahoma" pitchFamily="34" charset="0"/>
                        </a:rPr>
                        <a:t>-</a:t>
                      </a:r>
                      <a:endParaRPr lang="en-US" sz="2000" b="0" i="0" u="none" strike="noStrike" dirty="0">
                        <a:solidFill>
                          <a:srgbClr val="000000"/>
                        </a:solidFill>
                        <a:latin typeface="Tahoma" pitchFamily="34" charset="0"/>
                        <a:cs typeface="Tahoma" pitchFamily="34" charset="0"/>
                      </a:endParaRPr>
                    </a:p>
                  </a:txBody>
                  <a:tcPr marL="0" marR="0" marT="0" marB="0" anchor="b"/>
                </a:tc>
                <a:tc>
                  <a:txBody>
                    <a:bodyPr/>
                    <a:lstStyle/>
                    <a:p>
                      <a:pPr algn="ctr" fontAlgn="b"/>
                      <a:r>
                        <a:rPr lang="en-US" sz="2000" b="0" i="0" u="none" strike="noStrike" dirty="0" smtClean="0">
                          <a:solidFill>
                            <a:srgbClr val="000000"/>
                          </a:solidFill>
                          <a:latin typeface="Tahoma" pitchFamily="34" charset="0"/>
                          <a:cs typeface="Tahoma" pitchFamily="34" charset="0"/>
                        </a:rPr>
                        <a:t>7.848</a:t>
                      </a:r>
                      <a:endParaRPr lang="en-US" sz="2000" b="0" i="0" u="none" strike="noStrike" dirty="0">
                        <a:solidFill>
                          <a:srgbClr val="000000"/>
                        </a:solidFill>
                        <a:latin typeface="Tahoma" pitchFamily="34" charset="0"/>
                        <a:cs typeface="Tahoma" pitchFamily="34" charset="0"/>
                      </a:endParaRPr>
                    </a:p>
                  </a:txBody>
                  <a:tcPr marL="0" marR="0" marT="0" marB="0" anchor="b"/>
                </a:tc>
                <a:tc>
                  <a:txBody>
                    <a:bodyPr/>
                    <a:lstStyle/>
                    <a:p>
                      <a:pPr algn="ctr" fontAlgn="b"/>
                      <a:r>
                        <a:rPr lang="en-US" sz="2000" b="0" i="0" u="none" strike="noStrike" dirty="0" smtClean="0">
                          <a:solidFill>
                            <a:srgbClr val="000000"/>
                          </a:solidFill>
                          <a:latin typeface="Tahoma" pitchFamily="34" charset="0"/>
                          <a:cs typeface="Tahoma" pitchFamily="34" charset="0"/>
                        </a:rPr>
                        <a:t>7.2869</a:t>
                      </a:r>
                      <a:endParaRPr lang="en-US" sz="2000" b="0" i="0" u="none" strike="noStrike" dirty="0">
                        <a:solidFill>
                          <a:srgbClr val="000000"/>
                        </a:solidFill>
                        <a:latin typeface="Tahoma" pitchFamily="34" charset="0"/>
                        <a:cs typeface="Tahoma" pitchFamily="34" charset="0"/>
                      </a:endParaRPr>
                    </a:p>
                  </a:txBody>
                  <a:tcPr marL="0" marR="0" marT="0" marB="0" anchor="b"/>
                </a:tc>
                <a:tc>
                  <a:txBody>
                    <a:bodyPr/>
                    <a:lstStyle/>
                    <a:p>
                      <a:pPr algn="ctr" fontAlgn="b"/>
                      <a:r>
                        <a:rPr lang="en-US" sz="2000" b="0" i="0" u="none" strike="noStrike" dirty="0" smtClean="0">
                          <a:solidFill>
                            <a:srgbClr val="000000"/>
                          </a:solidFill>
                          <a:latin typeface="Tahoma" pitchFamily="34" charset="0"/>
                          <a:cs typeface="Tahoma" pitchFamily="34" charset="0"/>
                        </a:rPr>
                        <a:t>16.173</a:t>
                      </a:r>
                      <a:endParaRPr lang="en-US" sz="2000" b="0" i="0" u="none" strike="noStrike" dirty="0">
                        <a:solidFill>
                          <a:srgbClr val="000000"/>
                        </a:solidFill>
                        <a:latin typeface="Tahoma" pitchFamily="34" charset="0"/>
                        <a:cs typeface="Tahoma" pitchFamily="34" charset="0"/>
                      </a:endParaRPr>
                    </a:p>
                  </a:txBody>
                  <a:tcPr marL="0" marR="0" marT="0" marB="0" anchor="b"/>
                </a:tc>
              </a:tr>
              <a:tr h="370840">
                <a:tc>
                  <a:txBody>
                    <a:bodyPr/>
                    <a:lstStyle/>
                    <a:p>
                      <a:pPr algn="ctr"/>
                      <a:r>
                        <a:rPr lang="en-US" sz="2000" dirty="0" smtClean="0">
                          <a:solidFill>
                            <a:srgbClr val="000000"/>
                          </a:solidFill>
                          <a:latin typeface="Tahoma" pitchFamily="34" charset="0"/>
                          <a:cs typeface="Tahoma" pitchFamily="34" charset="0"/>
                        </a:rPr>
                        <a:t>3</a:t>
                      </a:r>
                      <a:endParaRPr lang="en-US" sz="2000" dirty="0">
                        <a:solidFill>
                          <a:srgbClr val="000000"/>
                        </a:solidFill>
                        <a:latin typeface="Tahoma" pitchFamily="34" charset="0"/>
                        <a:cs typeface="Tahoma" pitchFamily="34" charset="0"/>
                      </a:endParaRPr>
                    </a:p>
                  </a:txBody>
                  <a:tcPr/>
                </a:tc>
                <a:tc>
                  <a:txBody>
                    <a:bodyPr/>
                    <a:lstStyle/>
                    <a:p>
                      <a:pPr algn="ctr" fontAlgn="b"/>
                      <a:r>
                        <a:rPr lang="en-US" sz="2000" b="0" i="0" u="none" strike="noStrike" dirty="0" smtClean="0">
                          <a:solidFill>
                            <a:srgbClr val="000000"/>
                          </a:solidFill>
                          <a:latin typeface="Tahoma" pitchFamily="34" charset="0"/>
                          <a:cs typeface="Tahoma" pitchFamily="34" charset="0"/>
                        </a:rPr>
                        <a:t>20.191</a:t>
                      </a:r>
                      <a:endParaRPr lang="en-US" sz="2000" b="0" i="0" u="none" strike="noStrike" dirty="0">
                        <a:solidFill>
                          <a:srgbClr val="000000"/>
                        </a:solidFill>
                        <a:latin typeface="Tahoma" pitchFamily="34" charset="0"/>
                        <a:cs typeface="Tahoma" pitchFamily="34" charset="0"/>
                      </a:endParaRPr>
                    </a:p>
                  </a:txBody>
                  <a:tcPr marL="0" marR="0" marT="0" marB="0" anchor="b"/>
                </a:tc>
                <a:tc>
                  <a:txBody>
                    <a:bodyPr/>
                    <a:lstStyle/>
                    <a:p>
                      <a:pPr algn="ctr" fontAlgn="b"/>
                      <a:r>
                        <a:rPr lang="en-US" sz="2000" b="0" i="0" u="none" strike="noStrike" dirty="0" smtClean="0">
                          <a:solidFill>
                            <a:srgbClr val="000000"/>
                          </a:solidFill>
                          <a:latin typeface="Tahoma" pitchFamily="34" charset="0"/>
                          <a:cs typeface="Tahoma" pitchFamily="34" charset="0"/>
                        </a:rPr>
                        <a:t>14.408</a:t>
                      </a:r>
                      <a:endParaRPr lang="en-US" sz="2000" b="0" i="0" u="none" strike="noStrike" dirty="0">
                        <a:solidFill>
                          <a:srgbClr val="000000"/>
                        </a:solidFill>
                        <a:latin typeface="Tahoma" pitchFamily="34" charset="0"/>
                        <a:cs typeface="Tahoma" pitchFamily="34" charset="0"/>
                      </a:endParaRPr>
                    </a:p>
                  </a:txBody>
                  <a:tcPr marL="0" marR="0" marT="0" marB="0" anchor="b"/>
                </a:tc>
                <a:tc>
                  <a:txBody>
                    <a:bodyPr/>
                    <a:lstStyle/>
                    <a:p>
                      <a:pPr algn="ctr" fontAlgn="b"/>
                      <a:r>
                        <a:rPr lang="en-US" sz="2000" b="0" i="0" u="none" strike="noStrike" dirty="0" smtClean="0">
                          <a:solidFill>
                            <a:srgbClr val="000000"/>
                          </a:solidFill>
                          <a:latin typeface="Tahoma" pitchFamily="34" charset="0"/>
                          <a:cs typeface="Tahoma" pitchFamily="34" charset="0"/>
                        </a:rPr>
                        <a:t>13.567</a:t>
                      </a:r>
                      <a:endParaRPr lang="en-US" sz="2000" b="0" i="0" u="none" strike="noStrike" dirty="0">
                        <a:solidFill>
                          <a:srgbClr val="000000"/>
                        </a:solidFill>
                        <a:latin typeface="Tahoma" pitchFamily="34" charset="0"/>
                        <a:cs typeface="Tahoma" pitchFamily="34" charset="0"/>
                      </a:endParaRPr>
                    </a:p>
                  </a:txBody>
                  <a:tcPr marL="0" marR="0" marT="0" marB="0" anchor="b"/>
                </a:tc>
                <a:tc>
                  <a:txBody>
                    <a:bodyPr/>
                    <a:lstStyle/>
                    <a:p>
                      <a:pPr algn="ctr" fontAlgn="b"/>
                      <a:r>
                        <a:rPr lang="en-US" sz="2000" b="0" i="0" u="none" strike="noStrike" dirty="0" smtClean="0">
                          <a:solidFill>
                            <a:srgbClr val="000000"/>
                          </a:solidFill>
                          <a:latin typeface="Tahoma" pitchFamily="34" charset="0"/>
                          <a:cs typeface="Tahoma" pitchFamily="34" charset="0"/>
                        </a:rPr>
                        <a:t>15.567</a:t>
                      </a:r>
                      <a:endParaRPr lang="en-US" sz="2000" b="0" i="0" u="none" strike="noStrike" dirty="0">
                        <a:solidFill>
                          <a:srgbClr val="000000"/>
                        </a:solidFill>
                        <a:latin typeface="Tahoma" pitchFamily="34" charset="0"/>
                        <a:cs typeface="Tahoma" pitchFamily="34" charset="0"/>
                      </a:endParaRPr>
                    </a:p>
                  </a:txBody>
                  <a:tcPr marL="0" marR="0" marT="0" marB="0" anchor="b"/>
                </a:tc>
              </a:tr>
              <a:tr h="370840">
                <a:tc>
                  <a:txBody>
                    <a:bodyPr/>
                    <a:lstStyle/>
                    <a:p>
                      <a:pPr algn="ctr"/>
                      <a:r>
                        <a:rPr lang="en-US" sz="2000" dirty="0" smtClean="0">
                          <a:solidFill>
                            <a:srgbClr val="000000"/>
                          </a:solidFill>
                          <a:latin typeface="Tahoma" pitchFamily="34" charset="0"/>
                          <a:cs typeface="Tahoma" pitchFamily="34" charset="0"/>
                        </a:rPr>
                        <a:t>4</a:t>
                      </a:r>
                      <a:endParaRPr lang="en-US" sz="2000" dirty="0">
                        <a:solidFill>
                          <a:srgbClr val="000000"/>
                        </a:solidFill>
                        <a:latin typeface="Tahoma" pitchFamily="34" charset="0"/>
                        <a:cs typeface="Tahoma" pitchFamily="34" charset="0"/>
                      </a:endParaRPr>
                    </a:p>
                  </a:txBody>
                  <a:tcPr/>
                </a:tc>
                <a:tc>
                  <a:txBody>
                    <a:bodyPr/>
                    <a:lstStyle/>
                    <a:p>
                      <a:pPr algn="ctr" fontAlgn="b"/>
                      <a:r>
                        <a:rPr lang="en-US" sz="2000" b="0" i="0" u="none" strike="noStrike" dirty="0" smtClean="0">
                          <a:solidFill>
                            <a:srgbClr val="000000"/>
                          </a:solidFill>
                          <a:latin typeface="Tahoma" pitchFamily="34" charset="0"/>
                          <a:cs typeface="Tahoma" pitchFamily="34" charset="0"/>
                        </a:rPr>
                        <a:t>25.302</a:t>
                      </a:r>
                      <a:endParaRPr lang="en-US" sz="2000" b="0" i="0" u="none" strike="noStrike" dirty="0">
                        <a:solidFill>
                          <a:srgbClr val="000000"/>
                        </a:solidFill>
                        <a:latin typeface="Tahoma" pitchFamily="34" charset="0"/>
                        <a:cs typeface="Tahoma" pitchFamily="34" charset="0"/>
                      </a:endParaRPr>
                    </a:p>
                  </a:txBody>
                  <a:tcPr marL="0" marR="0" marT="0" marB="0" anchor="b"/>
                </a:tc>
                <a:tc>
                  <a:txBody>
                    <a:bodyPr/>
                    <a:lstStyle/>
                    <a:p>
                      <a:pPr algn="ctr" fontAlgn="b"/>
                      <a:r>
                        <a:rPr lang="en-US" sz="2000" b="0" i="0" u="none" strike="noStrike" dirty="0" smtClean="0">
                          <a:solidFill>
                            <a:srgbClr val="000000"/>
                          </a:solidFill>
                          <a:latin typeface="Tahoma" pitchFamily="34" charset="0"/>
                          <a:cs typeface="Tahoma" pitchFamily="34" charset="0"/>
                        </a:rPr>
                        <a:t>18.508</a:t>
                      </a:r>
                      <a:endParaRPr lang="en-US" sz="2000" b="0" i="0" u="none" strike="noStrike" dirty="0">
                        <a:solidFill>
                          <a:srgbClr val="000000"/>
                        </a:solidFill>
                        <a:latin typeface="Tahoma" pitchFamily="34" charset="0"/>
                        <a:cs typeface="Tahoma" pitchFamily="34" charset="0"/>
                      </a:endParaRPr>
                    </a:p>
                  </a:txBody>
                  <a:tcPr marL="0" marR="0" marT="0" marB="0" anchor="b"/>
                </a:tc>
                <a:tc>
                  <a:txBody>
                    <a:bodyPr/>
                    <a:lstStyle/>
                    <a:p>
                      <a:pPr algn="ctr" fontAlgn="b"/>
                      <a:r>
                        <a:rPr lang="en-US" sz="2000" b="0" i="0" u="none" strike="noStrike" dirty="0" smtClean="0">
                          <a:solidFill>
                            <a:srgbClr val="000000"/>
                          </a:solidFill>
                          <a:latin typeface="Tahoma" pitchFamily="34" charset="0"/>
                          <a:cs typeface="Tahoma" pitchFamily="34" charset="0"/>
                        </a:rPr>
                        <a:t>10.640</a:t>
                      </a:r>
                      <a:endParaRPr lang="en-US" sz="2000" b="0" i="0" u="none" strike="noStrike" dirty="0">
                        <a:solidFill>
                          <a:srgbClr val="000000"/>
                        </a:solidFill>
                        <a:latin typeface="Tahoma" pitchFamily="34" charset="0"/>
                        <a:cs typeface="Tahoma" pitchFamily="34" charset="0"/>
                      </a:endParaRPr>
                    </a:p>
                  </a:txBody>
                  <a:tcPr marL="0" marR="0" marT="0" marB="0" anchor="b"/>
                </a:tc>
                <a:tc>
                  <a:txBody>
                    <a:bodyPr/>
                    <a:lstStyle/>
                    <a:p>
                      <a:pPr algn="ctr" fontAlgn="b"/>
                      <a:r>
                        <a:rPr lang="en-US" sz="2000" b="0" i="0" u="none" strike="noStrike" dirty="0" smtClean="0">
                          <a:solidFill>
                            <a:srgbClr val="000000"/>
                          </a:solidFill>
                          <a:latin typeface="Tahoma" pitchFamily="34" charset="0"/>
                          <a:cs typeface="Tahoma" pitchFamily="34" charset="0"/>
                        </a:rPr>
                        <a:t>22.802</a:t>
                      </a:r>
                      <a:endParaRPr lang="en-US" sz="2000" b="0" i="0" u="none" strike="noStrike" dirty="0">
                        <a:solidFill>
                          <a:srgbClr val="000000"/>
                        </a:solidFill>
                        <a:latin typeface="Tahoma" pitchFamily="34" charset="0"/>
                        <a:cs typeface="Tahoma" pitchFamily="34" charset="0"/>
                      </a:endParaRPr>
                    </a:p>
                  </a:txBody>
                  <a:tcPr marL="0" marR="0" marT="0" marB="0" anchor="b"/>
                </a:tc>
              </a:tr>
              <a:tr h="370840">
                <a:tc>
                  <a:txBody>
                    <a:bodyPr/>
                    <a:lstStyle/>
                    <a:p>
                      <a:pPr algn="ctr"/>
                      <a:r>
                        <a:rPr lang="en-US" sz="2000" b="1" dirty="0" smtClean="0">
                          <a:solidFill>
                            <a:srgbClr val="000000"/>
                          </a:solidFill>
                          <a:latin typeface="Tahoma" pitchFamily="34" charset="0"/>
                          <a:cs typeface="Tahoma" pitchFamily="34" charset="0"/>
                        </a:rPr>
                        <a:t>Totals</a:t>
                      </a:r>
                      <a:endParaRPr lang="en-US" sz="2000" b="1" dirty="0">
                        <a:solidFill>
                          <a:srgbClr val="000000"/>
                        </a:solidFill>
                        <a:latin typeface="Tahoma" pitchFamily="34" charset="0"/>
                        <a:cs typeface="Tahoma" pitchFamily="34" charset="0"/>
                      </a:endParaRPr>
                    </a:p>
                  </a:txBody>
                  <a:tcPr/>
                </a:tc>
                <a:tc>
                  <a:txBody>
                    <a:bodyPr/>
                    <a:lstStyle/>
                    <a:p>
                      <a:pPr algn="ctr" fontAlgn="b"/>
                      <a:r>
                        <a:rPr lang="en-US" sz="2000" b="1" i="0" u="none" strike="noStrike" dirty="0" smtClean="0">
                          <a:solidFill>
                            <a:srgbClr val="000000"/>
                          </a:solidFill>
                          <a:latin typeface="Tahoma" pitchFamily="34" charset="0"/>
                          <a:cs typeface="Tahoma" pitchFamily="34" charset="0"/>
                        </a:rPr>
                        <a:t>22.746</a:t>
                      </a:r>
                      <a:endParaRPr lang="en-US" sz="2000" b="1" i="0" u="none" strike="noStrike" dirty="0">
                        <a:solidFill>
                          <a:srgbClr val="000000"/>
                        </a:solidFill>
                        <a:latin typeface="Tahoma" pitchFamily="34" charset="0"/>
                        <a:cs typeface="Tahoma" pitchFamily="34" charset="0"/>
                      </a:endParaRPr>
                    </a:p>
                  </a:txBody>
                  <a:tcPr marL="0" marR="0" marT="0" marB="0" anchor="b"/>
                </a:tc>
                <a:tc>
                  <a:txBody>
                    <a:bodyPr/>
                    <a:lstStyle/>
                    <a:p>
                      <a:pPr algn="ctr" fontAlgn="b"/>
                      <a:r>
                        <a:rPr lang="en-US" sz="2000" b="1" i="0" u="none" strike="noStrike" dirty="0" smtClean="0">
                          <a:solidFill>
                            <a:srgbClr val="000000"/>
                          </a:solidFill>
                          <a:latin typeface="Tahoma" pitchFamily="34" charset="0"/>
                          <a:cs typeface="Tahoma" pitchFamily="34" charset="0"/>
                        </a:rPr>
                        <a:t>13.96</a:t>
                      </a:r>
                      <a:endParaRPr lang="en-US" sz="2000" b="1" i="0" u="none" strike="noStrike" dirty="0">
                        <a:solidFill>
                          <a:srgbClr val="000000"/>
                        </a:solidFill>
                        <a:latin typeface="Tahoma" pitchFamily="34" charset="0"/>
                        <a:cs typeface="Tahoma" pitchFamily="34" charset="0"/>
                      </a:endParaRPr>
                    </a:p>
                  </a:txBody>
                  <a:tcPr marL="0" marR="0" marT="0" marB="0" anchor="b"/>
                </a:tc>
                <a:tc>
                  <a:txBody>
                    <a:bodyPr/>
                    <a:lstStyle/>
                    <a:p>
                      <a:pPr algn="ctr" fontAlgn="b"/>
                      <a:r>
                        <a:rPr lang="en-US" sz="2000" b="1" i="0" u="none" strike="noStrike" dirty="0" smtClean="0">
                          <a:solidFill>
                            <a:srgbClr val="000000"/>
                          </a:solidFill>
                          <a:latin typeface="Tahoma" pitchFamily="34" charset="0"/>
                          <a:cs typeface="Tahoma" pitchFamily="34" charset="0"/>
                        </a:rPr>
                        <a:t>11.894</a:t>
                      </a:r>
                      <a:endParaRPr lang="en-US" sz="2000" b="1" i="0" u="none" strike="noStrike" dirty="0">
                        <a:solidFill>
                          <a:srgbClr val="000000"/>
                        </a:solidFill>
                        <a:latin typeface="Tahoma" pitchFamily="34" charset="0"/>
                        <a:cs typeface="Tahoma" pitchFamily="34" charset="0"/>
                      </a:endParaRPr>
                    </a:p>
                  </a:txBody>
                  <a:tcPr marL="0" marR="0" marT="0" marB="0" anchor="b"/>
                </a:tc>
                <a:tc>
                  <a:txBody>
                    <a:bodyPr/>
                    <a:lstStyle/>
                    <a:p>
                      <a:pPr algn="ctr" fontAlgn="b"/>
                      <a:r>
                        <a:rPr lang="en-US" sz="2000" b="1" i="0" u="none" strike="noStrike" dirty="0" smtClean="0">
                          <a:solidFill>
                            <a:srgbClr val="000000"/>
                          </a:solidFill>
                          <a:latin typeface="Tahoma" pitchFamily="34" charset="0"/>
                          <a:cs typeface="Tahoma" pitchFamily="34" charset="0"/>
                        </a:rPr>
                        <a:t>17.223</a:t>
                      </a:r>
                      <a:endParaRPr lang="en-US" sz="2000" b="1" i="0" u="none" strike="noStrike" dirty="0">
                        <a:solidFill>
                          <a:srgbClr val="000000"/>
                        </a:solidFill>
                        <a:latin typeface="Tahoma" pitchFamily="34" charset="0"/>
                        <a:cs typeface="Tahoma" pitchFamily="34" charset="0"/>
                      </a:endParaRPr>
                    </a:p>
                  </a:txBody>
                  <a:tcPr marL="0" marR="0" marT="0" marB="0" anchor="b"/>
                </a:tc>
              </a:tr>
            </a:tbl>
          </a:graphicData>
        </a:graphic>
      </p:graphicFrame>
    </p:spTree>
    <p:extLst>
      <p:ext uri="{BB962C8B-B14F-4D97-AF65-F5344CB8AC3E}">
        <p14:creationId xmlns="" xmlns:p14="http://schemas.microsoft.com/office/powerpoint/2010/main" val="418781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4363" y="838200"/>
            <a:ext cx="7813675" cy="685800"/>
          </a:xfrm>
        </p:spPr>
        <p:txBody>
          <a:bodyPr/>
          <a:lstStyle/>
          <a:p>
            <a:pPr eaLnBrk="1" hangingPunct="1"/>
            <a:r>
              <a:rPr lang="en-US" smtClean="0"/>
              <a:t>Design Requirements</a:t>
            </a:r>
          </a:p>
        </p:txBody>
      </p:sp>
      <p:sp>
        <p:nvSpPr>
          <p:cNvPr id="15363" name="Content Placeholder 2"/>
          <p:cNvSpPr>
            <a:spLocks noGrp="1"/>
          </p:cNvSpPr>
          <p:nvPr>
            <p:ph idx="1"/>
          </p:nvPr>
        </p:nvSpPr>
        <p:spPr>
          <a:xfrm>
            <a:off x="614363" y="1828800"/>
            <a:ext cx="7997825" cy="4800600"/>
          </a:xfrm>
        </p:spPr>
        <p:txBody>
          <a:bodyPr/>
          <a:lstStyle/>
          <a:p>
            <a:pPr eaLnBrk="1" hangingPunct="1">
              <a:spcBef>
                <a:spcPts val="488"/>
              </a:spcBef>
              <a:buClr>
                <a:srgbClr val="6F9400"/>
              </a:buClr>
            </a:pPr>
            <a:r>
              <a:rPr lang="en-US" sz="2800" smtClean="0"/>
              <a:t>Uses no moving parts, fasteners, or instructions</a:t>
            </a:r>
          </a:p>
          <a:p>
            <a:pPr eaLnBrk="1" hangingPunct="1">
              <a:spcBef>
                <a:spcPts val="488"/>
              </a:spcBef>
              <a:buClr>
                <a:srgbClr val="6F9400"/>
              </a:buClr>
            </a:pPr>
            <a:r>
              <a:rPr lang="en-US" sz="2800" smtClean="0"/>
              <a:t>Incorporates all basic living necessities; shelter, power, water, ventilation, personal storage</a:t>
            </a:r>
          </a:p>
          <a:p>
            <a:pPr eaLnBrk="1" hangingPunct="1">
              <a:spcBef>
                <a:spcPts val="488"/>
              </a:spcBef>
              <a:buClr>
                <a:srgbClr val="6F9400"/>
              </a:buClr>
            </a:pPr>
            <a:r>
              <a:rPr lang="en-US" sz="2800" smtClean="0"/>
              <a:t>Off-grid power, entirely renewable and sustainable sources used</a:t>
            </a:r>
          </a:p>
          <a:p>
            <a:pPr eaLnBrk="1" hangingPunct="1">
              <a:spcBef>
                <a:spcPts val="488"/>
              </a:spcBef>
              <a:buClr>
                <a:srgbClr val="6F9400"/>
              </a:buClr>
            </a:pPr>
            <a:r>
              <a:rPr lang="en-US" sz="2800" smtClean="0"/>
              <a:t>Accounts for UN Shelter Centre guidelines concerning sustainability, cultural, usability, environmental safety and health factors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rcRect t="18866" r="19357"/>
          <a:stretch>
            <a:fillRect/>
          </a:stretch>
        </p:blipFill>
        <p:spPr>
          <a:xfrm>
            <a:off x="914400" y="838200"/>
            <a:ext cx="7315200" cy="5519738"/>
          </a:xfrm>
          <a:ln w="38100">
            <a:solidFill>
              <a:srgbClr val="003300"/>
            </a:solidFill>
            <a:miter lim="800000"/>
            <a:headEnd/>
            <a:tailEnd/>
          </a:ln>
        </p:spPr>
      </p:pic>
      <p:sp>
        <p:nvSpPr>
          <p:cNvPr id="5" name="Rounded Rectangular Callout 4"/>
          <p:cNvSpPr/>
          <p:nvPr/>
        </p:nvSpPr>
        <p:spPr>
          <a:xfrm>
            <a:off x="6934200" y="3581400"/>
            <a:ext cx="990600" cy="1981200"/>
          </a:xfrm>
          <a:prstGeom prst="wedgeRoundRectCallout">
            <a:avLst>
              <a:gd name="adj1" fmla="val -79338"/>
              <a:gd name="adj2" fmla="val 25447"/>
              <a:gd name="adj3" fmla="val 16667"/>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000000"/>
                </a:solidFill>
                <a:latin typeface="Tahoma" pitchFamily="34" charset="0"/>
                <a:cs typeface="Tahoma" pitchFamily="34" charset="0"/>
              </a:rPr>
              <a:t>6 feet</a:t>
            </a:r>
          </a:p>
        </p:txBody>
      </p:sp>
      <p:sp>
        <p:nvSpPr>
          <p:cNvPr id="8" name="Rounded Rectangular Callout 7"/>
          <p:cNvSpPr/>
          <p:nvPr/>
        </p:nvSpPr>
        <p:spPr>
          <a:xfrm>
            <a:off x="3429000" y="1371600"/>
            <a:ext cx="1981200" cy="609600"/>
          </a:xfrm>
          <a:prstGeom prst="wedgeRoundRectCallout">
            <a:avLst>
              <a:gd name="adj1" fmla="val -13682"/>
              <a:gd name="adj2" fmla="val 87852"/>
              <a:gd name="adj3" fmla="val 16667"/>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000000"/>
                </a:solidFill>
                <a:latin typeface="Tahoma" pitchFamily="34" charset="0"/>
                <a:cs typeface="Tahoma" pitchFamily="34" charset="0"/>
              </a:rPr>
              <a:t>Power Cap</a:t>
            </a:r>
          </a:p>
        </p:txBody>
      </p:sp>
      <p:sp>
        <p:nvSpPr>
          <p:cNvPr id="9" name="Rounded Rectangular Callout 8"/>
          <p:cNvSpPr/>
          <p:nvPr/>
        </p:nvSpPr>
        <p:spPr>
          <a:xfrm>
            <a:off x="4800600" y="3276600"/>
            <a:ext cx="1981200" cy="955675"/>
          </a:xfrm>
          <a:prstGeom prst="wedgeRoundRectCallout">
            <a:avLst>
              <a:gd name="adj1" fmla="val 6469"/>
              <a:gd name="adj2" fmla="val 84049"/>
              <a:gd name="adj3" fmla="val 16667"/>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000000"/>
                </a:solidFill>
                <a:latin typeface="Tahoma" pitchFamily="34" charset="0"/>
                <a:cs typeface="Tahoma" pitchFamily="34" charset="0"/>
              </a:rPr>
              <a:t>Ventilation Holes</a:t>
            </a:r>
          </a:p>
        </p:txBody>
      </p:sp>
      <p:sp>
        <p:nvSpPr>
          <p:cNvPr id="7" name="Rounded Rectangular Callout 6"/>
          <p:cNvSpPr/>
          <p:nvPr/>
        </p:nvSpPr>
        <p:spPr>
          <a:xfrm>
            <a:off x="6705600" y="4267200"/>
            <a:ext cx="1752600" cy="609600"/>
          </a:xfrm>
          <a:prstGeom prst="wedgeRoundRectCallout">
            <a:avLst>
              <a:gd name="adj1" fmla="val -48757"/>
              <a:gd name="adj2" fmla="val 85740"/>
              <a:gd name="adj3" fmla="val 16667"/>
            </a:avLst>
          </a:prstGeom>
          <a:solidFill>
            <a:schemeClr val="bg1"/>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000000"/>
                </a:solidFill>
                <a:latin typeface="Tahoma" pitchFamily="34" charset="0"/>
                <a:cs typeface="Tahoma" pitchFamily="34" charset="0"/>
              </a:rPr>
              <a:t>Stringers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9" grpId="0" animBg="1"/>
      <p:bldP spid="9"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4363" y="838200"/>
            <a:ext cx="7813675" cy="685800"/>
          </a:xfrm>
        </p:spPr>
        <p:txBody>
          <a:bodyPr/>
          <a:lstStyle/>
          <a:p>
            <a:r>
              <a:rPr lang="en-US" smtClean="0"/>
              <a:t>Water Systems</a:t>
            </a:r>
          </a:p>
        </p:txBody>
      </p:sp>
      <p:sp>
        <p:nvSpPr>
          <p:cNvPr id="17411" name="Content Placeholder 2"/>
          <p:cNvSpPr>
            <a:spLocks noGrp="1"/>
          </p:cNvSpPr>
          <p:nvPr>
            <p:ph idx="1"/>
          </p:nvPr>
        </p:nvSpPr>
        <p:spPr/>
        <p:txBody>
          <a:bodyPr/>
          <a:lstStyle/>
          <a:p>
            <a:r>
              <a:rPr lang="en-US" dirty="0" smtClean="0"/>
              <a:t>Three Functions:</a:t>
            </a:r>
          </a:p>
          <a:p>
            <a:pPr lvl="1"/>
            <a:r>
              <a:rPr lang="en-US" dirty="0" smtClean="0"/>
              <a:t>Collection of rainwater</a:t>
            </a:r>
          </a:p>
          <a:p>
            <a:pPr lvl="2"/>
            <a:r>
              <a:rPr lang="en-US" dirty="0" smtClean="0"/>
              <a:t>Glides integrated </a:t>
            </a:r>
          </a:p>
          <a:p>
            <a:pPr marL="685800" lvl="2" indent="0">
              <a:buNone/>
            </a:pPr>
            <a:r>
              <a:rPr lang="en-US" dirty="0" smtClean="0"/>
              <a:t>into roof panel </a:t>
            </a:r>
          </a:p>
          <a:p>
            <a:pPr marL="685800" lvl="2" indent="0">
              <a:buNone/>
            </a:pPr>
            <a:r>
              <a:rPr lang="en-US" dirty="0" smtClean="0"/>
              <a:t>design</a:t>
            </a: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95600" y="2906901"/>
            <a:ext cx="5715000" cy="357009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21922" y="838199"/>
            <a:ext cx="4488678" cy="4171543"/>
          </a:xfrm>
          <a:prstGeom prst="rect">
            <a:avLst/>
          </a:prstGeom>
        </p:spPr>
      </p:pic>
      <p:sp>
        <p:nvSpPr>
          <p:cNvPr id="18434" name="Title 1"/>
          <p:cNvSpPr>
            <a:spLocks noGrp="1"/>
          </p:cNvSpPr>
          <p:nvPr>
            <p:ph type="title"/>
          </p:nvPr>
        </p:nvSpPr>
        <p:spPr>
          <a:xfrm>
            <a:off x="614363" y="838200"/>
            <a:ext cx="7813675" cy="685800"/>
          </a:xfrm>
        </p:spPr>
        <p:txBody>
          <a:bodyPr/>
          <a:lstStyle/>
          <a:p>
            <a:r>
              <a:rPr lang="en-US" smtClean="0"/>
              <a:t>Water Systems</a:t>
            </a:r>
          </a:p>
        </p:txBody>
      </p:sp>
      <p:sp>
        <p:nvSpPr>
          <p:cNvPr id="18435" name="Content Placeholder 2"/>
          <p:cNvSpPr>
            <a:spLocks noGrp="1"/>
          </p:cNvSpPr>
          <p:nvPr>
            <p:ph idx="1"/>
          </p:nvPr>
        </p:nvSpPr>
        <p:spPr/>
        <p:txBody>
          <a:bodyPr/>
          <a:lstStyle/>
          <a:p>
            <a:r>
              <a:rPr lang="en-US" dirty="0" smtClean="0"/>
              <a:t>Three Functions:</a:t>
            </a:r>
          </a:p>
          <a:p>
            <a:pPr lvl="1"/>
            <a:endParaRPr lang="en-US" dirty="0" smtClean="0"/>
          </a:p>
          <a:p>
            <a:pPr lvl="2"/>
            <a:endParaRPr lang="en-US" dirty="0" smtClean="0"/>
          </a:p>
          <a:p>
            <a:pPr lvl="1"/>
            <a:r>
              <a:rPr lang="en-US" dirty="0" smtClean="0"/>
              <a:t>Filtration</a:t>
            </a:r>
          </a:p>
          <a:p>
            <a:pPr lvl="2"/>
            <a:r>
              <a:rPr lang="en-US" dirty="0" smtClean="0"/>
              <a:t>Primary Filtration</a:t>
            </a:r>
          </a:p>
          <a:p>
            <a:pPr lvl="2"/>
            <a:r>
              <a:rPr lang="en-US" dirty="0" smtClean="0"/>
              <a:t>First flush diverter</a:t>
            </a:r>
          </a:p>
          <a:p>
            <a:pPr lvl="2"/>
            <a:endParaRPr lang="en-US" dirty="0" smtClean="0"/>
          </a:p>
        </p:txBody>
      </p:sp>
      <p:cxnSp>
        <p:nvCxnSpPr>
          <p:cNvPr id="4" name="Straight Arrow Connector 3"/>
          <p:cNvCxnSpPr/>
          <p:nvPr/>
        </p:nvCxnSpPr>
        <p:spPr>
          <a:xfrm flipH="1">
            <a:off x="7315200" y="1143000"/>
            <a:ext cx="9906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010400" y="2057400"/>
            <a:ext cx="9906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4363" y="838200"/>
            <a:ext cx="7813675" cy="685800"/>
          </a:xfrm>
        </p:spPr>
        <p:txBody>
          <a:bodyPr/>
          <a:lstStyle/>
          <a:p>
            <a:r>
              <a:rPr lang="en-US" smtClean="0"/>
              <a:t>Water Systems</a:t>
            </a:r>
          </a:p>
        </p:txBody>
      </p:sp>
      <p:sp>
        <p:nvSpPr>
          <p:cNvPr id="19459" name="Content Placeholder 2"/>
          <p:cNvSpPr>
            <a:spLocks noGrp="1"/>
          </p:cNvSpPr>
          <p:nvPr>
            <p:ph idx="1"/>
          </p:nvPr>
        </p:nvSpPr>
        <p:spPr/>
        <p:txBody>
          <a:bodyPr/>
          <a:lstStyle/>
          <a:p>
            <a:r>
              <a:rPr lang="en-US" smtClean="0"/>
              <a:t>Three Functions:</a:t>
            </a:r>
          </a:p>
          <a:p>
            <a:pPr lvl="1"/>
            <a:endParaRPr lang="en-US" smtClean="0"/>
          </a:p>
          <a:p>
            <a:pPr lvl="2"/>
            <a:endParaRPr lang="en-US" smtClean="0"/>
          </a:p>
          <a:p>
            <a:pPr lvl="1"/>
            <a:endParaRPr lang="en-US" smtClean="0"/>
          </a:p>
          <a:p>
            <a:pPr lvl="2"/>
            <a:endParaRPr lang="en-US" smtClean="0"/>
          </a:p>
          <a:p>
            <a:pPr lvl="2"/>
            <a:endParaRPr lang="en-US" smtClean="0"/>
          </a:p>
          <a:p>
            <a:pPr lvl="1"/>
            <a:r>
              <a:rPr lang="en-US" smtClean="0"/>
              <a:t>Storage</a:t>
            </a:r>
          </a:p>
          <a:p>
            <a:pPr lvl="2"/>
            <a:r>
              <a:rPr lang="en-US" smtClean="0"/>
              <a:t>Particulate Settling</a:t>
            </a: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21922" y="838199"/>
            <a:ext cx="4488678" cy="4171543"/>
          </a:xfrm>
          <a:prstGeom prst="rect">
            <a:avLst/>
          </a:prstGeom>
        </p:spPr>
      </p:pic>
      <p:cxnSp>
        <p:nvCxnSpPr>
          <p:cNvPr id="3" name="Straight Arrow Connector 2"/>
          <p:cNvCxnSpPr/>
          <p:nvPr/>
        </p:nvCxnSpPr>
        <p:spPr>
          <a:xfrm flipV="1">
            <a:off x="4343400" y="4191000"/>
            <a:ext cx="685800" cy="914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4363" y="838200"/>
            <a:ext cx="7813675" cy="685800"/>
          </a:xfrm>
        </p:spPr>
        <p:txBody>
          <a:bodyPr/>
          <a:lstStyle/>
          <a:p>
            <a:r>
              <a:rPr lang="en-US" smtClean="0"/>
              <a:t>Power Use</a:t>
            </a:r>
          </a:p>
        </p:txBody>
      </p:sp>
      <p:sp>
        <p:nvSpPr>
          <p:cNvPr id="20483" name="Content Placeholder 2"/>
          <p:cNvSpPr>
            <a:spLocks noGrp="1"/>
          </p:cNvSpPr>
          <p:nvPr>
            <p:ph idx="1"/>
          </p:nvPr>
        </p:nvSpPr>
        <p:spPr/>
        <p:txBody>
          <a:bodyPr/>
          <a:lstStyle/>
          <a:p>
            <a:r>
              <a:rPr lang="en-US" smtClean="0"/>
              <a:t>Outlet</a:t>
            </a:r>
          </a:p>
          <a:p>
            <a:pPr lvl="1"/>
            <a:r>
              <a:rPr lang="en-US" smtClean="0"/>
              <a:t>Charging of small electronic devices</a:t>
            </a:r>
          </a:p>
          <a:p>
            <a:pPr lvl="1"/>
            <a:endParaRPr lang="en-US" smtClean="0"/>
          </a:p>
          <a:p>
            <a:pPr lvl="1"/>
            <a:endParaRPr lang="en-US" smtClean="0"/>
          </a:p>
          <a:p>
            <a:pPr lvl="1"/>
            <a:endParaRPr lang="en-US" smtClean="0"/>
          </a:p>
          <a:p>
            <a:pPr lvl="1"/>
            <a:endParaRPr lang="en-US" smtClean="0"/>
          </a:p>
          <a:p>
            <a:pPr lvl="1">
              <a:buFont typeface="Wingdings 2" pitchFamily="16" charset="2"/>
              <a:buNone/>
            </a:pPr>
            <a:endParaRPr lang="en-US" smtClean="0"/>
          </a:p>
          <a:p>
            <a:pPr lvl="1"/>
            <a:endParaRPr lang="en-US" smtClean="0"/>
          </a:p>
          <a:p>
            <a:pPr lvl="1"/>
            <a:r>
              <a:rPr lang="en-US" smtClean="0"/>
              <a:t>Assumed use of 100 Watt-hours/day</a:t>
            </a:r>
          </a:p>
        </p:txBody>
      </p:sp>
      <p:graphicFrame>
        <p:nvGraphicFramePr>
          <p:cNvPr id="4" name="Table 3"/>
          <p:cNvGraphicFramePr>
            <a:graphicFrameLocks noGrp="1"/>
          </p:cNvGraphicFramePr>
          <p:nvPr>
            <p:extLst>
              <p:ext uri="{D42A27DB-BD31-4B8C-83A1-F6EECF244321}">
                <p14:modId xmlns="" xmlns:p14="http://schemas.microsoft.com/office/powerpoint/2010/main" val="660810925"/>
              </p:ext>
            </p:extLst>
          </p:nvPr>
        </p:nvGraphicFramePr>
        <p:xfrm>
          <a:off x="1143000" y="2895600"/>
          <a:ext cx="6858000" cy="2484120"/>
        </p:xfrm>
        <a:graphic>
          <a:graphicData uri="http://schemas.openxmlformats.org/drawingml/2006/table">
            <a:tbl>
              <a:tblPr firstRow="1" bandRow="1">
                <a:tableStyleId>{5C22544A-7EE6-4342-B048-85BDC9FD1C3A}</a:tableStyleId>
              </a:tblPr>
              <a:tblGrid>
                <a:gridCol w="4038600"/>
                <a:gridCol w="2819400"/>
              </a:tblGrid>
              <a:tr h="533400">
                <a:tc gridSpan="2">
                  <a:txBody>
                    <a:bodyPr/>
                    <a:lstStyle/>
                    <a:p>
                      <a:r>
                        <a:rPr lang="en-US" sz="2400" dirty="0" smtClean="0">
                          <a:latin typeface="Tahoma" pitchFamily="34" charset="0"/>
                          <a:cs typeface="Tahoma" pitchFamily="34" charset="0"/>
                        </a:rPr>
                        <a:t>Power Consumption of Typical Appliances:</a:t>
                      </a:r>
                      <a:endParaRPr lang="en-US" sz="2400" dirty="0">
                        <a:latin typeface="Tahoma" pitchFamily="34" charset="0"/>
                        <a:cs typeface="Tahoma" pitchFamily="34" charset="0"/>
                      </a:endParaRPr>
                    </a:p>
                  </a:txBody>
                  <a:tcPr/>
                </a:tc>
                <a:tc hMerge="1">
                  <a:txBody>
                    <a:bodyPr/>
                    <a:lstStyle/>
                    <a:p>
                      <a:endParaRPr lang="en-US" dirty="0"/>
                    </a:p>
                  </a:txBody>
                  <a:tcPr/>
                </a:tc>
              </a:tr>
              <a:tr h="487680">
                <a:tc>
                  <a:txBody>
                    <a:bodyPr/>
                    <a:lstStyle/>
                    <a:p>
                      <a:r>
                        <a:rPr lang="en-US" sz="2400" dirty="0" smtClean="0">
                          <a:solidFill>
                            <a:schemeClr val="bg2"/>
                          </a:solidFill>
                          <a:latin typeface="Tahoma" pitchFamily="34" charset="0"/>
                          <a:cs typeface="Tahoma" pitchFamily="34" charset="0"/>
                        </a:rPr>
                        <a:t>Laptop PC</a:t>
                      </a:r>
                      <a:endParaRPr lang="en-US" sz="2400" dirty="0">
                        <a:solidFill>
                          <a:schemeClr val="bg2"/>
                        </a:solidFill>
                        <a:latin typeface="Tahoma" pitchFamily="34" charset="0"/>
                        <a:cs typeface="Tahoma" pitchFamily="34" charset="0"/>
                      </a:endParaRPr>
                    </a:p>
                  </a:txBody>
                  <a:tcPr/>
                </a:tc>
                <a:tc>
                  <a:txBody>
                    <a:bodyPr/>
                    <a:lstStyle/>
                    <a:p>
                      <a:r>
                        <a:rPr lang="en-US" sz="2400" dirty="0" smtClean="0">
                          <a:solidFill>
                            <a:schemeClr val="bg2"/>
                          </a:solidFill>
                          <a:latin typeface="Tahoma" pitchFamily="34" charset="0"/>
                          <a:cs typeface="Tahoma" pitchFamily="34" charset="0"/>
                        </a:rPr>
                        <a:t>40 Watt-hours</a:t>
                      </a:r>
                      <a:endParaRPr lang="en-US" sz="2400" dirty="0">
                        <a:solidFill>
                          <a:schemeClr val="bg2"/>
                        </a:solidFill>
                        <a:latin typeface="Tahoma" pitchFamily="34" charset="0"/>
                        <a:cs typeface="Tahoma" pitchFamily="34" charset="0"/>
                      </a:endParaRPr>
                    </a:p>
                  </a:txBody>
                  <a:tcPr/>
                </a:tc>
              </a:tr>
              <a:tr h="487680">
                <a:tc>
                  <a:txBody>
                    <a:bodyPr/>
                    <a:lstStyle/>
                    <a:p>
                      <a:r>
                        <a:rPr lang="en-US" sz="2400" dirty="0" smtClean="0">
                          <a:solidFill>
                            <a:schemeClr val="bg2"/>
                          </a:solidFill>
                          <a:latin typeface="Tahoma" pitchFamily="34" charset="0"/>
                          <a:cs typeface="Tahoma" pitchFamily="34" charset="0"/>
                        </a:rPr>
                        <a:t>Charging a Cell Phone</a:t>
                      </a:r>
                      <a:endParaRPr lang="en-US" sz="2400" dirty="0">
                        <a:solidFill>
                          <a:schemeClr val="bg2"/>
                        </a:solidFill>
                        <a:latin typeface="Tahoma" pitchFamily="34" charset="0"/>
                        <a:cs typeface="Tahoma" pitchFamily="34" charset="0"/>
                      </a:endParaRPr>
                    </a:p>
                  </a:txBody>
                  <a:tcPr/>
                </a:tc>
                <a:tc>
                  <a:txBody>
                    <a:bodyPr/>
                    <a:lstStyle/>
                    <a:p>
                      <a:r>
                        <a:rPr lang="en-US" sz="2400" dirty="0" smtClean="0">
                          <a:solidFill>
                            <a:schemeClr val="bg2"/>
                          </a:solidFill>
                          <a:latin typeface="Tahoma" pitchFamily="34" charset="0"/>
                          <a:cs typeface="Tahoma" pitchFamily="34" charset="0"/>
                        </a:rPr>
                        <a:t>15</a:t>
                      </a:r>
                      <a:r>
                        <a:rPr lang="en-US" sz="2400" baseline="0" dirty="0" smtClean="0">
                          <a:solidFill>
                            <a:schemeClr val="bg2"/>
                          </a:solidFill>
                          <a:latin typeface="Tahoma" pitchFamily="34" charset="0"/>
                          <a:cs typeface="Tahoma" pitchFamily="34" charset="0"/>
                        </a:rPr>
                        <a:t> Watt-hours</a:t>
                      </a:r>
                      <a:endParaRPr lang="en-US" sz="2400" dirty="0">
                        <a:solidFill>
                          <a:schemeClr val="bg2"/>
                        </a:solidFill>
                        <a:latin typeface="Tahoma" pitchFamily="34" charset="0"/>
                        <a:cs typeface="Tahoma" pitchFamily="34" charset="0"/>
                      </a:endParaRPr>
                    </a:p>
                  </a:txBody>
                  <a:tcPr/>
                </a:tc>
              </a:tr>
              <a:tr h="487680">
                <a:tc>
                  <a:txBody>
                    <a:bodyPr/>
                    <a:lstStyle/>
                    <a:p>
                      <a:r>
                        <a:rPr lang="en-US" sz="2400" dirty="0" smtClean="0">
                          <a:solidFill>
                            <a:schemeClr val="bg2"/>
                          </a:solidFill>
                          <a:latin typeface="Tahoma" pitchFamily="34" charset="0"/>
                          <a:cs typeface="Tahoma" pitchFamily="34" charset="0"/>
                        </a:rPr>
                        <a:t>Small</a:t>
                      </a:r>
                      <a:r>
                        <a:rPr lang="en-US" sz="2400" baseline="0" dirty="0" smtClean="0">
                          <a:solidFill>
                            <a:schemeClr val="bg2"/>
                          </a:solidFill>
                          <a:latin typeface="Tahoma" pitchFamily="34" charset="0"/>
                          <a:cs typeface="Tahoma" pitchFamily="34" charset="0"/>
                        </a:rPr>
                        <a:t> Fan</a:t>
                      </a:r>
                      <a:endParaRPr lang="en-US" sz="2400" dirty="0">
                        <a:solidFill>
                          <a:schemeClr val="bg2"/>
                        </a:solidFill>
                        <a:latin typeface="Tahoma" pitchFamily="34" charset="0"/>
                        <a:cs typeface="Tahoma" pitchFamily="34" charset="0"/>
                      </a:endParaRPr>
                    </a:p>
                  </a:txBody>
                  <a:tcPr/>
                </a:tc>
                <a:tc>
                  <a:txBody>
                    <a:bodyPr/>
                    <a:lstStyle/>
                    <a:p>
                      <a:r>
                        <a:rPr lang="en-US" sz="2400" dirty="0" smtClean="0">
                          <a:solidFill>
                            <a:schemeClr val="bg2"/>
                          </a:solidFill>
                          <a:latin typeface="Tahoma" pitchFamily="34" charset="0"/>
                          <a:cs typeface="Tahoma" pitchFamily="34" charset="0"/>
                        </a:rPr>
                        <a:t>20</a:t>
                      </a:r>
                      <a:r>
                        <a:rPr lang="en-US" sz="2400" baseline="0" dirty="0" smtClean="0">
                          <a:solidFill>
                            <a:schemeClr val="bg2"/>
                          </a:solidFill>
                          <a:latin typeface="Tahoma" pitchFamily="34" charset="0"/>
                          <a:cs typeface="Tahoma" pitchFamily="34" charset="0"/>
                        </a:rPr>
                        <a:t> – 40 Watt-hours</a:t>
                      </a:r>
                      <a:endParaRPr lang="en-US" sz="2400" dirty="0">
                        <a:solidFill>
                          <a:schemeClr val="bg2"/>
                        </a:solidFill>
                        <a:latin typeface="Tahoma" pitchFamily="34" charset="0"/>
                        <a:cs typeface="Tahoma" pitchFamily="34" charset="0"/>
                      </a:endParaRPr>
                    </a:p>
                  </a:txBody>
                  <a:tcPr/>
                </a:tc>
              </a:tr>
              <a:tr h="487680">
                <a:tc>
                  <a:txBody>
                    <a:bodyPr/>
                    <a:lstStyle/>
                    <a:p>
                      <a:r>
                        <a:rPr lang="en-US" sz="2400" dirty="0" smtClean="0">
                          <a:solidFill>
                            <a:schemeClr val="bg2"/>
                          </a:solidFill>
                          <a:latin typeface="Tahoma" pitchFamily="34" charset="0"/>
                          <a:cs typeface="Tahoma" pitchFamily="34" charset="0"/>
                        </a:rPr>
                        <a:t>Lamps/Flashlights</a:t>
                      </a:r>
                      <a:endParaRPr lang="en-US" sz="2400" dirty="0">
                        <a:solidFill>
                          <a:schemeClr val="bg2"/>
                        </a:solidFill>
                        <a:latin typeface="Tahoma" pitchFamily="34" charset="0"/>
                        <a:cs typeface="Tahoma" pitchFamily="34" charset="0"/>
                      </a:endParaRPr>
                    </a:p>
                  </a:txBody>
                  <a:tcPr/>
                </a:tc>
                <a:tc>
                  <a:txBody>
                    <a:bodyPr/>
                    <a:lstStyle/>
                    <a:p>
                      <a:r>
                        <a:rPr lang="en-US" sz="2400" dirty="0" smtClean="0">
                          <a:solidFill>
                            <a:schemeClr val="bg2"/>
                          </a:solidFill>
                          <a:latin typeface="Tahoma" pitchFamily="34" charset="0"/>
                          <a:cs typeface="Tahoma" pitchFamily="34" charset="0"/>
                        </a:rPr>
                        <a:t>10 – 20 Watt-hours</a:t>
                      </a:r>
                      <a:endParaRPr lang="en-US" sz="2400" dirty="0">
                        <a:solidFill>
                          <a:schemeClr val="bg2"/>
                        </a:solidFill>
                        <a:latin typeface="Tahoma" pitchFamily="34" charset="0"/>
                        <a:cs typeface="Tahoma" pitchFamily="34" charset="0"/>
                      </a:endParaRPr>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HOME Family Colors">
      <a:dk1>
        <a:srgbClr val="FFFFFF"/>
      </a:dk1>
      <a:lt1>
        <a:sysClr val="window" lastClr="FFFFFF"/>
      </a:lt1>
      <a:dk2>
        <a:srgbClr val="003300"/>
      </a:dk2>
      <a:lt2>
        <a:srgbClr val="003300"/>
      </a:lt2>
      <a:accent1>
        <a:srgbClr val="003300"/>
      </a:accent1>
      <a:accent2>
        <a:srgbClr val="003300"/>
      </a:accent2>
      <a:accent3>
        <a:srgbClr val="6F5032"/>
      </a:accent3>
      <a:accent4>
        <a:srgbClr val="6F5032"/>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818</TotalTime>
  <Words>777</Words>
  <Application>Microsoft Office PowerPoint</Application>
  <PresentationFormat>On-screen Show (4:3)</PresentationFormat>
  <Paragraphs>275</Paragraphs>
  <Slides>31</Slides>
  <Notes>17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Austin</vt:lpstr>
      <vt:lpstr>Human Occupied  Modular Environment</vt:lpstr>
      <vt:lpstr>Internally Displaced Persons</vt:lpstr>
      <vt:lpstr>Problem Statement</vt:lpstr>
      <vt:lpstr>Design Requirements</vt:lpstr>
      <vt:lpstr>Slide 5</vt:lpstr>
      <vt:lpstr>Water Systems</vt:lpstr>
      <vt:lpstr>Water Systems</vt:lpstr>
      <vt:lpstr>Water Systems</vt:lpstr>
      <vt:lpstr>Power Use</vt:lpstr>
      <vt:lpstr>Power Use</vt:lpstr>
      <vt:lpstr>Sources Considered</vt:lpstr>
      <vt:lpstr>Sources Considered</vt:lpstr>
      <vt:lpstr>Design Selection – Solar Power</vt:lpstr>
      <vt:lpstr>Design Selection – Solar Power</vt:lpstr>
      <vt:lpstr>Design Selection – Solar Power</vt:lpstr>
      <vt:lpstr>Design Selection – Solar Power</vt:lpstr>
      <vt:lpstr>Design Selection – Human Power</vt:lpstr>
      <vt:lpstr>Integrated Design</vt:lpstr>
      <vt:lpstr>Thank you!</vt:lpstr>
      <vt:lpstr>Existing Shelter</vt:lpstr>
      <vt:lpstr>Design Requirements</vt:lpstr>
      <vt:lpstr>Structural Specifications</vt:lpstr>
      <vt:lpstr>Electrical Components</vt:lpstr>
      <vt:lpstr>Water Components</vt:lpstr>
      <vt:lpstr>Water Filtration - Primary</vt:lpstr>
      <vt:lpstr>Material Cost</vt:lpstr>
      <vt:lpstr>Water Filtration – First Flush Diverter</vt:lpstr>
      <vt:lpstr>Scaled Roof Panel Testing</vt:lpstr>
      <vt:lpstr>Tank Analysis for Particulate Resuspension</vt:lpstr>
      <vt:lpstr>Human Power Testing</vt:lpstr>
      <vt:lpstr>Human Power Testing</vt:lpstr>
    </vt:vector>
  </TitlesOfParts>
  <Company>Roger Williams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Lauren</cp:lastModifiedBy>
  <cp:revision>141</cp:revision>
  <dcterms:created xsi:type="dcterms:W3CDTF">2011-04-18T17:09:25Z</dcterms:created>
  <dcterms:modified xsi:type="dcterms:W3CDTF">2011-04-30T01:48:14Z</dcterms:modified>
</cp:coreProperties>
</file>